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86" r:id="rId1"/>
  </p:sldMasterIdLst>
  <p:notesMasterIdLst>
    <p:notesMasterId r:id="rId23"/>
  </p:notesMasterIdLst>
  <p:handoutMasterIdLst>
    <p:handoutMasterId r:id="rId24"/>
  </p:handoutMasterIdLst>
  <p:sldIdLst>
    <p:sldId id="677" r:id="rId2"/>
    <p:sldId id="854" r:id="rId3"/>
    <p:sldId id="500" r:id="rId4"/>
    <p:sldId id="610" r:id="rId5"/>
    <p:sldId id="611" r:id="rId6"/>
    <p:sldId id="612" r:id="rId7"/>
    <p:sldId id="613" r:id="rId8"/>
    <p:sldId id="614" r:id="rId9"/>
    <p:sldId id="615" r:id="rId10"/>
    <p:sldId id="855" r:id="rId11"/>
    <p:sldId id="856" r:id="rId12"/>
    <p:sldId id="734" r:id="rId13"/>
    <p:sldId id="735" r:id="rId14"/>
    <p:sldId id="736" r:id="rId15"/>
    <p:sldId id="737" r:id="rId16"/>
    <p:sldId id="740" r:id="rId17"/>
    <p:sldId id="741" r:id="rId18"/>
    <p:sldId id="789" r:id="rId19"/>
    <p:sldId id="620" r:id="rId20"/>
    <p:sldId id="621" r:id="rId21"/>
    <p:sldId id="622" r:id="rId22"/>
  </p:sldIdLst>
  <p:sldSz cx="9144000" cy="6858000" type="screen4x3"/>
  <p:notesSz cx="7035800" cy="91948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400" b="1" kern="1200">
        <a:solidFill>
          <a:schemeClr val="tx1"/>
        </a:solidFill>
        <a:latin typeface="Arial" pitchFamily="-84" charset="0"/>
        <a:ea typeface="Arial" pitchFamily="-84" charset="0"/>
        <a:cs typeface="Arial" pitchFamily="-84" charset="0"/>
      </a:defRPr>
    </a:lvl1pPr>
    <a:lvl2pPr marL="457200" algn="l" rtl="0" fontAlgn="base">
      <a:spcBef>
        <a:spcPct val="0"/>
      </a:spcBef>
      <a:spcAft>
        <a:spcPct val="0"/>
      </a:spcAft>
      <a:defRPr sz="3400" b="1" kern="1200">
        <a:solidFill>
          <a:schemeClr val="tx1"/>
        </a:solidFill>
        <a:latin typeface="Arial" pitchFamily="-84" charset="0"/>
        <a:ea typeface="Arial" pitchFamily="-84" charset="0"/>
        <a:cs typeface="Arial" pitchFamily="-84" charset="0"/>
      </a:defRPr>
    </a:lvl2pPr>
    <a:lvl3pPr marL="914400" algn="l" rtl="0" fontAlgn="base">
      <a:spcBef>
        <a:spcPct val="0"/>
      </a:spcBef>
      <a:spcAft>
        <a:spcPct val="0"/>
      </a:spcAft>
      <a:defRPr sz="3400" b="1" kern="1200">
        <a:solidFill>
          <a:schemeClr val="tx1"/>
        </a:solidFill>
        <a:latin typeface="Arial" pitchFamily="-84" charset="0"/>
        <a:ea typeface="Arial" pitchFamily="-84" charset="0"/>
        <a:cs typeface="Arial" pitchFamily="-84" charset="0"/>
      </a:defRPr>
    </a:lvl3pPr>
    <a:lvl4pPr marL="1371600" algn="l" rtl="0" fontAlgn="base">
      <a:spcBef>
        <a:spcPct val="0"/>
      </a:spcBef>
      <a:spcAft>
        <a:spcPct val="0"/>
      </a:spcAft>
      <a:defRPr sz="3400" b="1" kern="1200">
        <a:solidFill>
          <a:schemeClr val="tx1"/>
        </a:solidFill>
        <a:latin typeface="Arial" pitchFamily="-84" charset="0"/>
        <a:ea typeface="Arial" pitchFamily="-84" charset="0"/>
        <a:cs typeface="Arial" pitchFamily="-84" charset="0"/>
      </a:defRPr>
    </a:lvl4pPr>
    <a:lvl5pPr marL="1828800" algn="l" rtl="0" fontAlgn="base">
      <a:spcBef>
        <a:spcPct val="0"/>
      </a:spcBef>
      <a:spcAft>
        <a:spcPct val="0"/>
      </a:spcAft>
      <a:defRPr sz="3400" b="1" kern="1200">
        <a:solidFill>
          <a:schemeClr val="tx1"/>
        </a:solidFill>
        <a:latin typeface="Arial" pitchFamily="-84" charset="0"/>
        <a:ea typeface="Arial" pitchFamily="-84" charset="0"/>
        <a:cs typeface="Arial" pitchFamily="-84" charset="0"/>
      </a:defRPr>
    </a:lvl5pPr>
    <a:lvl6pPr marL="2286000" algn="l" defTabSz="457200" rtl="0" eaLnBrk="1" latinLnBrk="0" hangingPunct="1">
      <a:defRPr sz="3400" b="1" kern="1200">
        <a:solidFill>
          <a:schemeClr val="tx1"/>
        </a:solidFill>
        <a:latin typeface="Arial" pitchFamily="-84" charset="0"/>
        <a:ea typeface="Arial" pitchFamily="-84" charset="0"/>
        <a:cs typeface="Arial" pitchFamily="-84" charset="0"/>
      </a:defRPr>
    </a:lvl6pPr>
    <a:lvl7pPr marL="2743200" algn="l" defTabSz="457200" rtl="0" eaLnBrk="1" latinLnBrk="0" hangingPunct="1">
      <a:defRPr sz="3400" b="1" kern="1200">
        <a:solidFill>
          <a:schemeClr val="tx1"/>
        </a:solidFill>
        <a:latin typeface="Arial" pitchFamily="-84" charset="0"/>
        <a:ea typeface="Arial" pitchFamily="-84" charset="0"/>
        <a:cs typeface="Arial" pitchFamily="-84" charset="0"/>
      </a:defRPr>
    </a:lvl7pPr>
    <a:lvl8pPr marL="3200400" algn="l" defTabSz="457200" rtl="0" eaLnBrk="1" latinLnBrk="0" hangingPunct="1">
      <a:defRPr sz="3400" b="1" kern="1200">
        <a:solidFill>
          <a:schemeClr val="tx1"/>
        </a:solidFill>
        <a:latin typeface="Arial" pitchFamily="-84" charset="0"/>
        <a:ea typeface="Arial" pitchFamily="-84" charset="0"/>
        <a:cs typeface="Arial" pitchFamily="-84" charset="0"/>
      </a:defRPr>
    </a:lvl8pPr>
    <a:lvl9pPr marL="3657600" algn="l" defTabSz="457200" rtl="0" eaLnBrk="1" latinLnBrk="0" hangingPunct="1">
      <a:defRPr sz="3400" b="1" kern="1200">
        <a:solidFill>
          <a:schemeClr val="tx1"/>
        </a:solidFill>
        <a:latin typeface="Arial" pitchFamily="-84" charset="0"/>
        <a:ea typeface="Arial" pitchFamily="-84" charset="0"/>
        <a:cs typeface="Arial" pitchFamily="-8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5876"/>
    <a:srgbClr val="240489"/>
    <a:srgbClr val="348906"/>
    <a:srgbClr val="000001"/>
    <a:srgbClr val="001424"/>
    <a:srgbClr val="5D5F5E"/>
    <a:srgbClr val="567895"/>
    <a:srgbClr val="62E8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28" autoAdjust="0"/>
    <p:restoredTop sz="84877" autoAdjust="0"/>
  </p:normalViewPr>
  <p:slideViewPr>
    <p:cSldViewPr snapToGrid="0" showGuides="1">
      <p:cViewPr varScale="1">
        <p:scale>
          <a:sx n="109" d="100"/>
          <a:sy n="109" d="100"/>
        </p:scale>
        <p:origin x="-1590" y="-84"/>
      </p:cViewPr>
      <p:guideLst>
        <p:guide orient="horz" pos="1616"/>
        <p:guide pos="7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 showGuides="1">
      <p:cViewPr>
        <p:scale>
          <a:sx n="75" d="100"/>
          <a:sy n="75" d="100"/>
        </p:scale>
        <p:origin x="-4992" y="-1280"/>
      </p:cViewPr>
      <p:guideLst>
        <p:guide orient="horz" pos="2896"/>
        <p:guide pos="221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80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t" anchorCtr="0" compatLnSpc="1">
            <a:prstTxWarp prst="textNoShape">
              <a:avLst/>
            </a:prstTxWarp>
          </a:bodyPr>
          <a:lstStyle>
            <a:lvl1pPr defTabSz="930275" eaLnBrk="0" hangingPunct="0">
              <a:lnSpc>
                <a:spcPct val="100000"/>
              </a:lnSpc>
              <a:defRPr sz="1200" b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7800" y="0"/>
            <a:ext cx="30480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t" anchorCtr="0" compatLnSpc="1">
            <a:prstTxWarp prst="textNoShape">
              <a:avLst/>
            </a:prstTxWarp>
          </a:bodyPr>
          <a:lstStyle>
            <a:lvl1pPr algn="r" defTabSz="930275" eaLnBrk="0" hangingPunct="0">
              <a:lnSpc>
                <a:spcPct val="100000"/>
              </a:lnSpc>
              <a:defRPr sz="1200" b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36013"/>
            <a:ext cx="30480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b" anchorCtr="0" compatLnSpc="1">
            <a:prstTxWarp prst="textNoShape">
              <a:avLst/>
            </a:prstTxWarp>
          </a:bodyPr>
          <a:lstStyle>
            <a:lvl1pPr defTabSz="930275" eaLnBrk="0" hangingPunct="0">
              <a:lnSpc>
                <a:spcPct val="100000"/>
              </a:lnSpc>
              <a:defRPr sz="1200" b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7800" y="8736013"/>
            <a:ext cx="30480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b" anchorCtr="0" compatLnSpc="1">
            <a:prstTxWarp prst="textNoShape">
              <a:avLst/>
            </a:prstTxWarp>
          </a:bodyPr>
          <a:lstStyle>
            <a:lvl1pPr algn="r" defTabSz="930275" eaLnBrk="0" hangingPunct="0">
              <a:defRPr sz="1200" b="0"/>
            </a:lvl1pPr>
          </a:lstStyle>
          <a:p>
            <a:fld id="{F4DEEF23-2811-4F41-924E-0DE03901524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2586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3163" y="679450"/>
            <a:ext cx="4630737" cy="3473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Rectangle 15"/>
          <p:cNvSpPr>
            <a:spLocks noChangeArrowheads="1"/>
          </p:cNvSpPr>
          <p:nvPr/>
        </p:nvSpPr>
        <p:spPr bwMode="auto">
          <a:xfrm>
            <a:off x="57150" y="8843963"/>
            <a:ext cx="6880225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814" tIns="50787" rIns="96814" bIns="50787">
            <a:prstTxWarp prst="textNoShape">
              <a:avLst/>
            </a:prstTxWarp>
            <a:spAutoFit/>
          </a:bodyPr>
          <a:lstStyle/>
          <a:p>
            <a:pPr defTabSz="619125" eaLnBrk="0" hangingPunct="0">
              <a:tabLst>
                <a:tab pos="2416175" algn="l"/>
                <a:tab pos="4889500" algn="l"/>
              </a:tabLst>
            </a:pPr>
            <a:r>
              <a:rPr lang="en-US" sz="800"/>
              <a:t>© 2002, Cisco Systems, Inc. </a:t>
            </a:r>
          </a:p>
        </p:txBody>
      </p:sp>
      <p:sp>
        <p:nvSpPr>
          <p:cNvPr id="8196" name="Line 16"/>
          <p:cNvSpPr>
            <a:spLocks noChangeShapeType="1"/>
          </p:cNvSpPr>
          <p:nvPr/>
        </p:nvSpPr>
        <p:spPr bwMode="auto">
          <a:xfrm>
            <a:off x="155575" y="8858250"/>
            <a:ext cx="67151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endParaRPr lang="en-US" sz="3000">
              <a:latin typeface="Neurochrome" pitchFamily="2" charset="0"/>
              <a:ea typeface="+mn-ea"/>
              <a:cs typeface="+mn-cs"/>
            </a:endParaRPr>
          </a:p>
        </p:txBody>
      </p:sp>
      <p:sp>
        <p:nvSpPr>
          <p:cNvPr id="77841" name="Rectangle 1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986463" y="8737600"/>
            <a:ext cx="822325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45" tIns="0" rIns="19045" bIns="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800" b="0"/>
            </a:lvl1pPr>
          </a:lstStyle>
          <a:p>
            <a:fld id="{2C2F1268-DAA7-5B4A-BBED-1B1085CC18A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7842" name="Rectangle 18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0750" y="4379913"/>
            <a:ext cx="5135563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3025" tIns="36512" rIns="73025" bIns="365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64592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68275" indent="-168275" algn="l" rtl="0" eaLnBrk="0" fontAlgn="base" hangingPunct="0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ＭＳ Ｐゴシック" pitchFamily="-1" charset="-128"/>
        <a:cs typeface="Arial" pitchFamily="-84" charset="0"/>
      </a:defRPr>
    </a:lvl1pPr>
    <a:lvl2pPr marL="579438" indent="-122238" algn="l" rtl="0" eaLnBrk="0" fontAlgn="base" hangingPunct="0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ＭＳ Ｐゴシック" pitchFamily="-1" charset="-128"/>
        <a:cs typeface="Arial" pitchFamily="-84" charset="0"/>
      </a:defRPr>
    </a:lvl2pPr>
    <a:lvl3pPr marL="1027113" indent="-112713" algn="l" rtl="0" eaLnBrk="0" fontAlgn="base" hangingPunct="0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ＭＳ Ｐゴシック" pitchFamily="-1" charset="-128"/>
        <a:cs typeface="Arial" pitchFamily="-84" charset="0"/>
      </a:defRPr>
    </a:lvl3pPr>
    <a:lvl4pPr marL="1493838" indent="-122238" algn="l" rtl="0" eaLnBrk="0" fontAlgn="base" hangingPunct="0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ＭＳ Ｐゴシック" pitchFamily="-1" charset="-128"/>
        <a:cs typeface="Arial" pitchFamily="-84" charset="0"/>
      </a:defRPr>
    </a:lvl4pPr>
    <a:lvl5pPr marL="1943100" indent="-114300" algn="l" rtl="0" eaLnBrk="0" fontAlgn="base" hangingPunct="0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ＭＳ Ｐゴシック" pitchFamily="-1" charset="-128"/>
        <a:cs typeface="Arial" pitchFamily="-8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DA7607-E85B-6646-B5C2-E7C9923C0710}" type="slidenum">
              <a:rPr lang="en-US"/>
              <a:pPr/>
              <a:t>1</a:t>
            </a:fld>
            <a:endParaRPr lang="en-US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4400" y="242888"/>
            <a:ext cx="5264150" cy="3948112"/>
          </a:xfrm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4330700"/>
            <a:ext cx="6143625" cy="420528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27" tIns="45713" rIns="91427" bIns="45713"/>
          <a:lstStyle/>
          <a:p>
            <a:pPr>
              <a:buNone/>
            </a:pPr>
            <a:endParaRPr lang="en-US" dirty="0">
              <a:latin typeface="Arial" pitchFamily="-84" charset="0"/>
              <a:ea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F1268-DAA7-5B4A-BBED-1B1085CC18A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LAST SLIDE</a:t>
            </a:r>
            <a:r>
              <a:rPr lang="en-US" baseline="0" dirty="0" smtClean="0"/>
              <a:t> IN PRESENTATION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F1268-DAA7-5B4A-BBED-1B1085CC18A8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231900"/>
            <a:ext cx="9144000" cy="5626100"/>
          </a:xfrm>
          <a:prstGeom prst="rect">
            <a:avLst/>
          </a:prstGeom>
          <a:solidFill>
            <a:srgbClr val="355876">
              <a:alpha val="2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625600" y="1663700"/>
            <a:ext cx="6718300" cy="43561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	Second level</a:t>
            </a:r>
          </a:p>
          <a:p>
            <a:pPr lvl="2"/>
            <a:r>
              <a:rPr lang="en-US" dirty="0" smtClean="0"/>
              <a:t>	Third level</a:t>
            </a:r>
          </a:p>
          <a:p>
            <a:pPr lvl="3"/>
            <a:r>
              <a:rPr lang="en-US" dirty="0" smtClean="0"/>
              <a:t>		Fourth level</a:t>
            </a:r>
          </a:p>
          <a:p>
            <a:pPr lvl="4"/>
            <a:r>
              <a:rPr lang="en-US" dirty="0" smtClean="0"/>
              <a:t>		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bg>
      <p:bgPr>
        <a:gradFill flip="none" rotWithShape="1">
          <a:gsLst>
            <a:gs pos="4000">
              <a:srgbClr val="355876">
                <a:alpha val="80000"/>
              </a:srgbClr>
            </a:gs>
            <a:gs pos="95000">
              <a:srgbClr val="FFFFFF">
                <a:alpha val="80000"/>
              </a:srgb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231900"/>
            <a:ext cx="9144000" cy="56261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alpha val="30000"/>
                </a:schemeClr>
              </a:gs>
              <a:gs pos="100000">
                <a:srgbClr val="FFFFFF">
                  <a:alpha val="20000"/>
                </a:srgb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625600" y="1663700"/>
            <a:ext cx="6718300" cy="43561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	Second level</a:t>
            </a:r>
          </a:p>
          <a:p>
            <a:pPr lvl="2"/>
            <a:r>
              <a:rPr lang="en-US" dirty="0" smtClean="0"/>
              <a:t>	Third level</a:t>
            </a:r>
          </a:p>
          <a:p>
            <a:pPr lvl="3"/>
            <a:r>
              <a:rPr lang="en-US" dirty="0" smtClean="0"/>
              <a:t>		Fourth level</a:t>
            </a:r>
          </a:p>
          <a:p>
            <a:pPr lvl="4"/>
            <a:r>
              <a:rPr lang="en-US" dirty="0" smtClean="0"/>
              <a:t>		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231900"/>
            <a:ext cx="9144000" cy="5626100"/>
          </a:xfrm>
          <a:prstGeom prst="rect">
            <a:avLst/>
          </a:prstGeom>
          <a:blipFill rotWithShape="1">
            <a:blip r:embed="rId2">
              <a:alphaModFix amt="40000"/>
            </a:blip>
            <a:tile tx="0" ty="0" sx="100000" sy="100000" flip="none" algn="tl"/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231900"/>
            <a:ext cx="9144000" cy="5626100"/>
          </a:xfrm>
          <a:prstGeom prst="rect">
            <a:avLst/>
          </a:prstGeom>
          <a:blipFill rotWithShape="1">
            <a:blip r:embed="rId2">
              <a:alphaModFix amt="40000"/>
            </a:blip>
            <a:tile tx="0" ty="0" sx="100000" sy="100000" flip="none" algn="tl"/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235075" y="1854200"/>
            <a:ext cx="6718300" cy="43561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	Second level</a:t>
            </a:r>
          </a:p>
          <a:p>
            <a:pPr lvl="2"/>
            <a:r>
              <a:rPr lang="en-US" dirty="0" smtClean="0"/>
              <a:t>	Third level</a:t>
            </a:r>
          </a:p>
          <a:p>
            <a:pPr lvl="3"/>
            <a:r>
              <a:rPr lang="en-US" dirty="0" smtClean="0"/>
              <a:t>		Fourth level</a:t>
            </a:r>
          </a:p>
          <a:p>
            <a:pPr lvl="4"/>
            <a:r>
              <a:rPr lang="en-US" dirty="0" smtClean="0"/>
              <a:t>		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_Blank">
    <p:bg>
      <p:bgPr>
        <a:solidFill>
          <a:srgbClr val="355876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3_Blank">
    <p:bg>
      <p:bgPr>
        <a:gradFill flip="none" rotWithShape="1">
          <a:gsLst>
            <a:gs pos="4000">
              <a:srgbClr val="355876">
                <a:alpha val="80000"/>
              </a:srgbClr>
            </a:gs>
            <a:gs pos="95000">
              <a:srgbClr val="FFFFFF">
                <a:alpha val="80000"/>
              </a:srgb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" Target="../slides/slide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2"/>
          <p:cNvSpPr>
            <a:spLocks/>
          </p:cNvSpPr>
          <p:nvPr/>
        </p:nvSpPr>
        <p:spPr bwMode="auto">
          <a:xfrm>
            <a:off x="-3175" y="1022350"/>
            <a:ext cx="9147175" cy="242888"/>
          </a:xfrm>
          <a:custGeom>
            <a:avLst/>
            <a:gdLst>
              <a:gd name="T0" fmla="*/ 0 w 5762"/>
              <a:gd name="T1" fmla="*/ 153 h 153"/>
              <a:gd name="T2" fmla="*/ 0 w 5762"/>
              <a:gd name="T3" fmla="*/ 72 h 153"/>
              <a:gd name="T4" fmla="*/ 3846 w 5762"/>
              <a:gd name="T5" fmla="*/ 71 h 153"/>
              <a:gd name="T6" fmla="*/ 3913 w 5762"/>
              <a:gd name="T7" fmla="*/ 0 h 153"/>
              <a:gd name="T8" fmla="*/ 5762 w 5762"/>
              <a:gd name="T9" fmla="*/ 0 h 153"/>
              <a:gd name="T10" fmla="*/ 5761 w 5762"/>
              <a:gd name="T11" fmla="*/ 153 h 153"/>
              <a:gd name="T12" fmla="*/ 0 w 5762"/>
              <a:gd name="T13" fmla="*/ 153 h 15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762" h="153">
                <a:moveTo>
                  <a:pt x="0" y="153"/>
                </a:moveTo>
                <a:lnTo>
                  <a:pt x="0" y="72"/>
                </a:lnTo>
                <a:lnTo>
                  <a:pt x="3846" y="71"/>
                </a:lnTo>
                <a:lnTo>
                  <a:pt x="3913" y="0"/>
                </a:lnTo>
                <a:lnTo>
                  <a:pt x="5762" y="0"/>
                </a:lnTo>
                <a:lnTo>
                  <a:pt x="5761" y="153"/>
                </a:lnTo>
                <a:lnTo>
                  <a:pt x="0" y="153"/>
                </a:lnTo>
                <a:close/>
              </a:path>
            </a:pathLst>
          </a:custGeom>
          <a:solidFill>
            <a:srgbClr val="567895"/>
          </a:solidFill>
          <a:ln w="9525" cap="flat" cmpd="sng">
            <a:noFill/>
            <a:prstDash val="solid"/>
            <a:round/>
            <a:headEnd/>
            <a:tailEnd/>
          </a:ln>
        </p:spPr>
        <p:txBody>
          <a:bodyPr lIns="73025" tIns="36512" rIns="73025" bIns="36512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endParaRPr lang="en-US" sz="3000">
              <a:latin typeface="Neurochrome" pitchFamily="2" charset="0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02375" y="996950"/>
            <a:ext cx="2513013" cy="288925"/>
          </a:xfrm>
          <a:prstGeom prst="rect">
            <a:avLst/>
          </a:prstGeom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400" b="0" dirty="0">
                <a:solidFill>
                  <a:schemeClr val="bg1"/>
                </a:solidFill>
              </a:rPr>
              <a:t>DX University – Visalia </a:t>
            </a:r>
            <a:r>
              <a:rPr lang="en-US" sz="1400" b="0" dirty="0" smtClean="0">
                <a:solidFill>
                  <a:schemeClr val="bg1"/>
                </a:solidFill>
              </a:rPr>
              <a:t>2014</a:t>
            </a:r>
            <a:endParaRPr lang="en-US" sz="1400" b="0" dirty="0">
              <a:solidFill>
                <a:schemeClr val="bg1"/>
              </a:solidFill>
            </a:endParaRPr>
          </a:p>
        </p:txBody>
      </p:sp>
      <p:sp>
        <p:nvSpPr>
          <p:cNvPr id="307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355725" y="196850"/>
            <a:ext cx="6824663" cy="75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slide title</a:t>
            </a:r>
          </a:p>
        </p:txBody>
      </p:sp>
      <p:sp>
        <p:nvSpPr>
          <p:cNvPr id="307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20800" y="1720850"/>
            <a:ext cx="721995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Body </a:t>
            </a:r>
            <a:r>
              <a:rPr lang="en-US" dirty="0" smtClean="0"/>
              <a:t>Text</a:t>
            </a:r>
          </a:p>
          <a:p>
            <a:pPr lvl="0"/>
            <a:r>
              <a:rPr lang="en-US" dirty="0" smtClean="0"/>
              <a:t>		Second Level</a:t>
            </a:r>
          </a:p>
          <a:p>
            <a:pPr lvl="0"/>
            <a:r>
              <a:rPr lang="en-US" dirty="0" smtClean="0"/>
              <a:t>			Third Level</a:t>
            </a:r>
          </a:p>
          <a:p>
            <a:pPr lvl="0"/>
            <a:r>
              <a:rPr lang="en-US" dirty="0" smtClean="0"/>
              <a:t>				Fourth Level</a:t>
            </a:r>
          </a:p>
          <a:p>
            <a:pPr lvl="0"/>
            <a:r>
              <a:rPr lang="en-US" dirty="0" smtClean="0"/>
              <a:t>					Fifth </a:t>
            </a:r>
            <a:r>
              <a:rPr lang="en-US" dirty="0"/>
              <a:t>Level</a:t>
            </a:r>
          </a:p>
        </p:txBody>
      </p:sp>
      <p:sp>
        <p:nvSpPr>
          <p:cNvPr id="3" name="Rectangle 11"/>
          <p:cNvSpPr/>
          <p:nvPr/>
        </p:nvSpPr>
        <p:spPr>
          <a:xfrm>
            <a:off x="6302375" y="996950"/>
            <a:ext cx="2513013" cy="288925"/>
          </a:xfrm>
          <a:prstGeom prst="rect">
            <a:avLst/>
          </a:prstGeom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400" b="0" dirty="0">
                <a:solidFill>
                  <a:schemeClr val="bg1"/>
                </a:solidFill>
              </a:rPr>
              <a:t>DX University – Visalia </a:t>
            </a:r>
            <a:r>
              <a:rPr lang="en-US" sz="1400" b="0" dirty="0" smtClean="0">
                <a:solidFill>
                  <a:schemeClr val="bg1"/>
                </a:solidFill>
              </a:rPr>
              <a:t>201</a:t>
            </a:r>
            <a:endParaRPr lang="en-US" sz="1400" b="0" dirty="0">
              <a:solidFill>
                <a:schemeClr val="bg1"/>
              </a:solidFill>
            </a:endParaRPr>
          </a:p>
        </p:txBody>
      </p:sp>
      <p:pic>
        <p:nvPicPr>
          <p:cNvPr id="3082" name="Picture 13" descr="Iconic column redone.pn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12725" y="122238"/>
            <a:ext cx="1038225" cy="99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6388100" y="5918200"/>
            <a:ext cx="1003300" cy="846138"/>
          </a:xfrm>
          <a:prstGeom prst="rect">
            <a:avLst/>
          </a:prstGeom>
          <a:solidFill>
            <a:srgbClr val="355876">
              <a:alpha val="0"/>
            </a:srgbClr>
          </a:solidFill>
          <a:ln w="9525">
            <a:noFill/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Rectangle 16">
            <a:hlinkClick r:id="rId13" action="ppaction://hlinksldjump"/>
          </p:cNvPr>
          <p:cNvSpPr>
            <a:spLocks noChangeArrowheads="1"/>
          </p:cNvSpPr>
          <p:nvPr userDrawn="1"/>
        </p:nvSpPr>
        <p:spPr bwMode="auto">
          <a:xfrm>
            <a:off x="7518400" y="5918200"/>
            <a:ext cx="1003300" cy="846138"/>
          </a:xfrm>
          <a:prstGeom prst="rect">
            <a:avLst/>
          </a:prstGeom>
          <a:solidFill>
            <a:srgbClr val="355876">
              <a:alpha val="0"/>
            </a:srgbClr>
          </a:solidFill>
          <a:ln w="9525">
            <a:noFill/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Rectangle 17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7988300" y="101600"/>
            <a:ext cx="1003300" cy="846138"/>
          </a:xfrm>
          <a:prstGeom prst="rect">
            <a:avLst/>
          </a:prstGeom>
          <a:solidFill>
            <a:srgbClr val="355876">
              <a:alpha val="0"/>
            </a:srgbClr>
          </a:solidFill>
          <a:ln w="9525">
            <a:noFill/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Rectangle 18">
            <a:hlinkClick r:id="rId13" action="ppaction://hlinksldjump"/>
          </p:cNvPr>
          <p:cNvSpPr>
            <a:spLocks noChangeArrowheads="1"/>
          </p:cNvSpPr>
          <p:nvPr userDrawn="1"/>
        </p:nvSpPr>
        <p:spPr bwMode="auto">
          <a:xfrm>
            <a:off x="279400" y="165100"/>
            <a:ext cx="1003300" cy="846138"/>
          </a:xfrm>
          <a:prstGeom prst="rect">
            <a:avLst/>
          </a:prstGeom>
          <a:solidFill>
            <a:srgbClr val="355876">
              <a:alpha val="0"/>
            </a:srgbClr>
          </a:solidFill>
          <a:ln w="9525">
            <a:noFill/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6" r:id="rId2"/>
    <p:sldLayoutId id="2147483797" r:id="rId3"/>
    <p:sldLayoutId id="2147483800" r:id="rId4"/>
    <p:sldLayoutId id="2147483798" r:id="rId5"/>
    <p:sldLayoutId id="2147483789" r:id="rId6"/>
    <p:sldLayoutId id="2147483791" r:id="rId7"/>
    <p:sldLayoutId id="2147483792" r:id="rId8"/>
    <p:sldLayoutId id="2147483799" r:id="rId9"/>
    <p:sldLayoutId id="2147483801" r:id="rId10"/>
  </p:sldLayoutIdLst>
  <p:timing>
    <p:tnLst>
      <p:par>
        <p:cTn id="1" dur="indefinite" restart="never" nodeType="tmRoot"/>
      </p:par>
    </p:tnLst>
  </p:timing>
  <p:txStyles>
    <p:titleStyle>
      <a:lvl1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-84" charset="0"/>
          <a:ea typeface="ＭＳ Ｐゴシック" pitchFamily="-84" charset="-128"/>
          <a:cs typeface="ＭＳ Ｐゴシック" pitchFamily="-84" charset="-128"/>
        </a:defRPr>
      </a:lvl2pPr>
      <a:lvl3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-84" charset="0"/>
          <a:ea typeface="ＭＳ Ｐゴシック" pitchFamily="-84" charset="-128"/>
          <a:cs typeface="ＭＳ Ｐゴシック" pitchFamily="-84" charset="-128"/>
        </a:defRPr>
      </a:lvl3pPr>
      <a:lvl4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-84" charset="0"/>
          <a:ea typeface="ＭＳ Ｐゴシック" pitchFamily="-84" charset="-128"/>
          <a:cs typeface="ＭＳ Ｐゴシック" pitchFamily="-84" charset="-128"/>
        </a:defRPr>
      </a:lvl4pPr>
      <a:lvl5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-84" charset="0"/>
          <a:ea typeface="ＭＳ Ｐゴシック" pitchFamily="-84" charset="-128"/>
          <a:cs typeface="ＭＳ Ｐゴシック" pitchFamily="-84" charset="-128"/>
        </a:defRPr>
      </a:lvl5pPr>
      <a:lvl6pPr marL="457200"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-84" charset="0"/>
          <a:ea typeface="ＭＳ Ｐゴシック" pitchFamily="-84" charset="-128"/>
          <a:cs typeface="ＭＳ Ｐゴシック" pitchFamily="-84" charset="-128"/>
        </a:defRPr>
      </a:lvl6pPr>
      <a:lvl7pPr marL="914400"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-84" charset="0"/>
          <a:ea typeface="ＭＳ Ｐゴシック" pitchFamily="-84" charset="-128"/>
          <a:cs typeface="ＭＳ Ｐゴシック" pitchFamily="-84" charset="-128"/>
        </a:defRPr>
      </a:lvl7pPr>
      <a:lvl8pPr marL="1371600"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-84" charset="0"/>
          <a:ea typeface="ＭＳ Ｐゴシック" pitchFamily="-84" charset="-128"/>
          <a:cs typeface="ＭＳ Ｐゴシック" pitchFamily="-84" charset="-128"/>
        </a:defRPr>
      </a:lvl8pPr>
      <a:lvl9pPr marL="1828800"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-84" charset="0"/>
          <a:ea typeface="ＭＳ Ｐゴシック" pitchFamily="-84" charset="-128"/>
          <a:cs typeface="ＭＳ Ｐゴシック" pitchFamily="-84" charset="-128"/>
        </a:defRPr>
      </a:lvl9pPr>
    </p:titleStyle>
    <p:bodyStyle>
      <a:lvl1pPr marL="236538" indent="-236538" algn="l" defTabSz="814388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chemeClr val="accent1"/>
        </a:buClr>
        <a:buSzPct val="100000"/>
        <a:buFontTx/>
        <a:buNone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574675" indent="-117475" algn="l" defTabSz="814388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FontTx/>
        <a:buNone/>
        <a:defRPr sz="3200" b="1">
          <a:solidFill>
            <a:schemeClr val="tx1"/>
          </a:solidFill>
          <a:latin typeface="+mn-lt"/>
          <a:ea typeface="+mn-ea"/>
        </a:defRPr>
      </a:lvl2pPr>
      <a:lvl3pPr marL="914400" algn="l" defTabSz="814388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FontTx/>
        <a:buNone/>
        <a:defRPr sz="3200" b="1">
          <a:solidFill>
            <a:schemeClr val="tx1"/>
          </a:solidFill>
          <a:latin typeface="+mn-lt"/>
          <a:ea typeface="+mn-ea"/>
        </a:defRPr>
      </a:lvl3pPr>
      <a:lvl4pPr marL="1254125" indent="117475" algn="l" defTabSz="814388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FontTx/>
        <a:buNone/>
        <a:defRPr sz="3200" b="1">
          <a:solidFill>
            <a:schemeClr val="tx1"/>
          </a:solidFill>
          <a:latin typeface="+mn-lt"/>
          <a:ea typeface="+mn-ea"/>
        </a:defRPr>
      </a:lvl4pPr>
      <a:lvl5pPr marL="1604963" indent="223838" algn="l" defTabSz="814388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FontTx/>
        <a:buNone/>
        <a:defRPr sz="3200" b="1">
          <a:solidFill>
            <a:schemeClr val="tx1"/>
          </a:solidFill>
          <a:latin typeface="+mn-lt"/>
          <a:ea typeface="+mn-ea"/>
        </a:defRPr>
      </a:lvl5pPr>
      <a:lvl6pPr marL="2062163" indent="223838" algn="l" defTabSz="814388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defRPr sz="2000" b="1">
          <a:solidFill>
            <a:schemeClr val="tx1"/>
          </a:solidFill>
          <a:latin typeface="+mn-lt"/>
          <a:ea typeface="+mn-ea"/>
        </a:defRPr>
      </a:lvl6pPr>
      <a:lvl7pPr marL="2519363" indent="223838" algn="l" defTabSz="814388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defRPr sz="2000" b="1">
          <a:solidFill>
            <a:schemeClr val="tx1"/>
          </a:solidFill>
          <a:latin typeface="+mn-lt"/>
          <a:ea typeface="+mn-ea"/>
        </a:defRPr>
      </a:lvl7pPr>
      <a:lvl8pPr marL="2976563" indent="223838" algn="l" defTabSz="814388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defRPr sz="2000" b="1">
          <a:solidFill>
            <a:schemeClr val="tx1"/>
          </a:solidFill>
          <a:latin typeface="+mn-lt"/>
          <a:ea typeface="+mn-ea"/>
        </a:defRPr>
      </a:lvl8pPr>
      <a:lvl9pPr marL="3433763" indent="223838" algn="l" defTabSz="814388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defRPr sz="20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adxa.or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>
            <a:spLocks noChangeArrowheads="1"/>
          </p:cNvSpPr>
          <p:nvPr/>
        </p:nvSpPr>
        <p:spPr bwMode="auto">
          <a:xfrm>
            <a:off x="550333" y="365125"/>
            <a:ext cx="8058680" cy="6094942"/>
          </a:xfrm>
          <a:prstGeom prst="roundRect">
            <a:avLst>
              <a:gd name="adj" fmla="val 16667"/>
            </a:avLst>
          </a:prstGeom>
          <a:solidFill>
            <a:srgbClr val="567895"/>
          </a:solidFill>
          <a:ln w="9525">
            <a:solidFill>
              <a:srgbClr val="4A7EBB"/>
            </a:solidFill>
            <a:round/>
            <a:headEnd/>
            <a:tailEnd/>
          </a:ln>
          <a:effectLst>
            <a:glow rad="228600">
              <a:srgbClr val="355876"/>
            </a:glow>
            <a:outerShdw blurRad="63500" dist="23000" dir="5400000" rotWithShape="0">
              <a:srgbClr val="000000">
                <a:alpha val="34999"/>
              </a:srgbClr>
            </a:outerShdw>
            <a:softEdge rad="635000"/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  <a:defRPr/>
            </a:pPr>
            <a:endParaRPr lang="en-US" sz="30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Rounded Rectangle 8"/>
          <p:cNvSpPr>
            <a:spLocks noChangeArrowheads="1"/>
          </p:cNvSpPr>
          <p:nvPr/>
        </p:nvSpPr>
        <p:spPr bwMode="auto">
          <a:xfrm>
            <a:off x="741625" y="500063"/>
            <a:ext cx="7694613" cy="577691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  <a:defRPr/>
            </a:pPr>
            <a:endParaRPr lang="en-US" sz="30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8195" name="Picture 30" descr="Iconic column redon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7750" y="1321852"/>
            <a:ext cx="196532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322388" y="3393540"/>
            <a:ext cx="6475412" cy="946150"/>
            <a:chOff x="1322086" y="3071135"/>
            <a:chExt cx="6475103" cy="947367"/>
          </a:xfrm>
        </p:grpSpPr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1322086" y="3071135"/>
              <a:ext cx="6475103" cy="947367"/>
            </a:xfrm>
            <a:prstGeom prst="rect">
              <a:avLst/>
            </a:prstGeom>
            <a:gradFill rotWithShape="1">
              <a:gsLst>
                <a:gs pos="0">
                  <a:srgbClr val="4F81BD">
                    <a:alpha val="12000"/>
                  </a:srgbClr>
                </a:gs>
                <a:gs pos="35001">
                  <a:srgbClr val="4F81BD">
                    <a:alpha val="12000"/>
                  </a:srgbClr>
                </a:gs>
                <a:gs pos="100000">
                  <a:srgbClr val="FFFFFF">
                    <a:alpha val="12000"/>
                  </a:srgbClr>
                </a:gs>
              </a:gsLst>
              <a:lin ang="0" scaled="1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90000"/>
                </a:lnSpc>
                <a:defRPr/>
              </a:pPr>
              <a:endParaRPr lang="en-US" sz="30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201" name="TextBox 31"/>
            <p:cNvSpPr txBox="1">
              <a:spLocks noChangeArrowheads="1"/>
            </p:cNvSpPr>
            <p:nvPr/>
          </p:nvSpPr>
          <p:spPr bwMode="auto">
            <a:xfrm>
              <a:off x="2420377" y="3071901"/>
              <a:ext cx="4561397" cy="932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sz="3000" dirty="0"/>
                <a:t>DX University</a:t>
              </a:r>
            </a:p>
            <a:p>
              <a:pPr algn="ctr" eaLnBrk="0" hangingPunct="0">
                <a:lnSpc>
                  <a:spcPct val="90000"/>
                </a:lnSpc>
              </a:pPr>
              <a:r>
                <a:rPr lang="en-US" sz="3000" dirty="0"/>
                <a:t>Visalia California – </a:t>
              </a:r>
              <a:r>
                <a:rPr lang="en-US" sz="3000" dirty="0" smtClean="0"/>
                <a:t>2014</a:t>
              </a:r>
              <a:endParaRPr lang="en-US" sz="3000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570133" y="7484533"/>
            <a:ext cx="18466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37066" y="1616610"/>
            <a:ext cx="8686800" cy="4208456"/>
          </a:xfrm>
          <a:prstGeom prst="rect">
            <a:avLst/>
          </a:prstGeom>
          <a:gradFill>
            <a:gsLst>
              <a:gs pos="0">
                <a:srgbClr val="FFFF99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361" name="Content Placeholder 12"/>
          <p:cNvSpPr>
            <a:spLocks noGrp="1"/>
          </p:cNvSpPr>
          <p:nvPr>
            <p:ph idx="4294967295"/>
          </p:nvPr>
        </p:nvSpPr>
        <p:spPr>
          <a:xfrm>
            <a:off x="1176857" y="2209807"/>
            <a:ext cx="6238875" cy="2242603"/>
          </a:xfrm>
        </p:spPr>
        <p:txBody>
          <a:bodyPr/>
          <a:lstStyle/>
          <a:p>
            <a:pPr eaLnBrk="1" hangingPunct="1">
              <a:spcBef>
                <a:spcPts val="840"/>
              </a:spcBef>
              <a:defRPr/>
            </a:pPr>
            <a:r>
              <a:rPr lang="en-US" sz="2400" b="0" dirty="0" smtClean="0"/>
              <a:t>Transmit antennas</a:t>
            </a:r>
          </a:p>
          <a:p>
            <a:pPr eaLnBrk="1" hangingPunct="1">
              <a:spcBef>
                <a:spcPts val="840"/>
              </a:spcBef>
              <a:defRPr/>
            </a:pPr>
            <a:r>
              <a:rPr lang="en-US" sz="2400" b="0" dirty="0" smtClean="0"/>
              <a:t>	Verticals</a:t>
            </a:r>
          </a:p>
          <a:p>
            <a:pPr eaLnBrk="1" hangingPunct="1">
              <a:spcBef>
                <a:spcPts val="840"/>
              </a:spcBef>
              <a:defRPr/>
            </a:pPr>
            <a:r>
              <a:rPr lang="en-US" sz="2400" b="0" dirty="0" smtClean="0"/>
              <a:t>	Dipoles </a:t>
            </a:r>
            <a:r>
              <a:rPr lang="en-US" sz="2400" b="0" dirty="0"/>
              <a:t>(as high as possible</a:t>
            </a:r>
            <a:r>
              <a:rPr lang="en-US" sz="2400" b="0" dirty="0" smtClean="0"/>
              <a:t>)</a:t>
            </a:r>
          </a:p>
          <a:p>
            <a:pPr marL="461963" indent="-342900" eaLnBrk="1" hangingPunct="1">
              <a:spcBef>
                <a:spcPts val="840"/>
              </a:spcBef>
              <a:buFont typeface="Arial" pitchFamily="34" charset="0"/>
              <a:buChar char="•"/>
              <a:defRPr/>
            </a:pPr>
            <a:endParaRPr lang="en-US" sz="2400" b="0" dirty="0" smtClean="0"/>
          </a:p>
        </p:txBody>
      </p:sp>
      <p:pic>
        <p:nvPicPr>
          <p:cNvPr id="1127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87064" y="1987551"/>
            <a:ext cx="2396509" cy="32956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Title 11"/>
          <p:cNvSpPr txBox="1">
            <a:spLocks/>
          </p:cNvSpPr>
          <p:nvPr/>
        </p:nvSpPr>
        <p:spPr bwMode="auto">
          <a:xfrm>
            <a:off x="1506534" y="238925"/>
            <a:ext cx="6824662" cy="75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b" anchorCtr="0" compatLnSpc="1">
            <a:prstTxWarp prst="textNoShape">
              <a:avLst/>
            </a:prstTxWarp>
          </a:bodyPr>
          <a:lstStyle/>
          <a:p>
            <a:r>
              <a:rPr lang="en-US" sz="2400" dirty="0" smtClean="0"/>
              <a:t>Low frequencies antennas (160 &amp; 80 </a:t>
            </a:r>
            <a:r>
              <a:rPr lang="en-US" sz="2400" dirty="0" err="1" smtClean="0"/>
              <a:t>m</a:t>
            </a:r>
            <a:r>
              <a:rPr lang="en-US" sz="2400" dirty="0" smtClean="0"/>
              <a:t>)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37066" y="1616610"/>
            <a:ext cx="8686800" cy="4208456"/>
          </a:xfrm>
          <a:prstGeom prst="rect">
            <a:avLst/>
          </a:prstGeom>
          <a:gradFill>
            <a:gsLst>
              <a:gs pos="0">
                <a:srgbClr val="FFFF99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361" name="Content Placeholder 12"/>
          <p:cNvSpPr>
            <a:spLocks noGrp="1"/>
          </p:cNvSpPr>
          <p:nvPr>
            <p:ph idx="4294967295"/>
          </p:nvPr>
        </p:nvSpPr>
        <p:spPr>
          <a:xfrm>
            <a:off x="1082678" y="1736731"/>
            <a:ext cx="5477935" cy="2953803"/>
          </a:xfrm>
        </p:spPr>
        <p:txBody>
          <a:bodyPr/>
          <a:lstStyle/>
          <a:p>
            <a:pPr marL="461963" indent="-342900" eaLnBrk="1" hangingPunct="1">
              <a:spcBef>
                <a:spcPts val="840"/>
              </a:spcBef>
              <a:buFont typeface="Arial" pitchFamily="34" charset="0"/>
              <a:buChar char="•"/>
              <a:defRPr/>
            </a:pPr>
            <a:endParaRPr lang="en-US" sz="2400" b="0" dirty="0" smtClean="0"/>
          </a:p>
          <a:p>
            <a:pPr marL="461963" indent="-342900" eaLnBrk="1" hangingPunct="1">
              <a:spcBef>
                <a:spcPts val="840"/>
              </a:spcBef>
              <a:defRPr/>
            </a:pPr>
            <a:r>
              <a:rPr lang="en-US" sz="2400" b="0" dirty="0" smtClean="0"/>
              <a:t>Receive antennas</a:t>
            </a:r>
          </a:p>
          <a:p>
            <a:pPr marL="461963" indent="-342900" eaLnBrk="1" hangingPunct="1">
              <a:spcBef>
                <a:spcPts val="840"/>
              </a:spcBef>
              <a:defRPr/>
            </a:pPr>
            <a:r>
              <a:rPr lang="en-US" sz="2400" b="0" dirty="0" smtClean="0"/>
              <a:t>	Beverages</a:t>
            </a:r>
          </a:p>
          <a:p>
            <a:pPr marL="461963" indent="-342900" eaLnBrk="1" hangingPunct="1">
              <a:spcBef>
                <a:spcPts val="840"/>
              </a:spcBef>
              <a:defRPr/>
            </a:pPr>
            <a:r>
              <a:rPr lang="en-US" sz="2400" b="0" dirty="0" smtClean="0"/>
              <a:t>	Loops </a:t>
            </a:r>
          </a:p>
          <a:p>
            <a:pPr marL="461963" indent="-342900" eaLnBrk="1" hangingPunct="1">
              <a:spcBef>
                <a:spcPts val="840"/>
              </a:spcBef>
              <a:defRPr/>
            </a:pPr>
            <a:r>
              <a:rPr lang="en-US" sz="2400" b="0" dirty="0" smtClean="0"/>
              <a:t>		(ground-dependent </a:t>
            </a:r>
            <a:r>
              <a:rPr lang="en-US" sz="2400" b="0" dirty="0"/>
              <a:t>antennas</a:t>
            </a:r>
            <a:r>
              <a:rPr lang="en-US" sz="2400" b="0" dirty="0" smtClean="0"/>
              <a:t>)</a:t>
            </a:r>
          </a:p>
          <a:p>
            <a:pPr marL="461963" indent="-342900" eaLnBrk="1" hangingPunct="1">
              <a:spcBef>
                <a:spcPts val="840"/>
              </a:spcBef>
              <a:defRPr/>
            </a:pPr>
            <a:r>
              <a:rPr lang="en-US" sz="2400" b="0" dirty="0" smtClean="0"/>
              <a:t>	Flag</a:t>
            </a:r>
            <a:r>
              <a:rPr lang="en-US" sz="2400" b="0" dirty="0"/>
              <a:t>/pennants</a:t>
            </a:r>
            <a:r>
              <a:rPr lang="en-US" sz="2400" b="0" dirty="0" smtClean="0"/>
              <a:t> </a:t>
            </a:r>
          </a:p>
          <a:p>
            <a:pPr marL="461963" indent="-342900" eaLnBrk="1" hangingPunct="1">
              <a:spcBef>
                <a:spcPts val="840"/>
              </a:spcBef>
              <a:defRPr/>
            </a:pPr>
            <a:r>
              <a:rPr lang="en-US" sz="2400" b="0" dirty="0" smtClean="0"/>
              <a:t>		(</a:t>
            </a:r>
            <a:r>
              <a:rPr lang="en-US" sz="2400" b="0" dirty="0"/>
              <a:t>ground-independent antennas</a:t>
            </a:r>
            <a:r>
              <a:rPr lang="en-US" sz="2400" b="0" dirty="0" smtClean="0"/>
              <a:t>)</a:t>
            </a:r>
          </a:p>
          <a:p>
            <a:pPr marL="461963" indent="-342900" eaLnBrk="1" hangingPunct="1">
              <a:spcBef>
                <a:spcPts val="840"/>
              </a:spcBef>
              <a:defRPr/>
            </a:pPr>
            <a:r>
              <a:rPr lang="en-US" sz="2400" b="0" dirty="0" smtClean="0"/>
              <a:t>	4</a:t>
            </a:r>
            <a:r>
              <a:rPr lang="en-US" sz="2400" b="0" dirty="0"/>
              <a:t>-square short verticals</a:t>
            </a:r>
          </a:p>
        </p:txBody>
      </p:sp>
      <p:sp>
        <p:nvSpPr>
          <p:cNvPr id="9" name="Title 11"/>
          <p:cNvSpPr txBox="1">
            <a:spLocks/>
          </p:cNvSpPr>
          <p:nvPr/>
        </p:nvSpPr>
        <p:spPr bwMode="auto">
          <a:xfrm>
            <a:off x="1506534" y="238925"/>
            <a:ext cx="6824662" cy="75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b" anchorCtr="0" compatLnSpc="1">
            <a:prstTxWarp prst="textNoShape">
              <a:avLst/>
            </a:prstTxWarp>
          </a:bodyPr>
          <a:lstStyle/>
          <a:p>
            <a:r>
              <a:rPr lang="en-US" sz="2400" dirty="0" smtClean="0"/>
              <a:t>Low frequencies antennas (160 &amp; 80 </a:t>
            </a:r>
            <a:r>
              <a:rPr lang="en-US" sz="2400" dirty="0" err="1" smtClean="0"/>
              <a:t>m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286" y="1955171"/>
            <a:ext cx="2049288" cy="15369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37066" y="1616610"/>
            <a:ext cx="8686800" cy="4208456"/>
          </a:xfrm>
          <a:prstGeom prst="rect">
            <a:avLst/>
          </a:prstGeom>
          <a:gradFill>
            <a:gsLst>
              <a:gs pos="0">
                <a:srgbClr val="FFFF99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292" name="Content Placeholder 12"/>
          <p:cNvSpPr>
            <a:spLocks noGrp="1"/>
          </p:cNvSpPr>
          <p:nvPr>
            <p:ph idx="4294967295"/>
          </p:nvPr>
        </p:nvSpPr>
        <p:spPr>
          <a:xfrm>
            <a:off x="1155692" y="2221445"/>
            <a:ext cx="4165600" cy="26384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0" dirty="0" err="1"/>
              <a:t>Monoband</a:t>
            </a:r>
            <a:r>
              <a:rPr lang="en-US" sz="2400" b="0" dirty="0"/>
              <a:t> antennas</a:t>
            </a:r>
          </a:p>
          <a:p>
            <a:pPr lvl="1" eaLnBrk="1" hangingPunct="1">
              <a:lnSpc>
                <a:spcPct val="70000"/>
              </a:lnSpc>
            </a:pPr>
            <a:r>
              <a:rPr lang="en-US" sz="2400" b="0" dirty="0"/>
              <a:t>Full size: Yagi</a:t>
            </a:r>
            <a:r>
              <a:rPr lang="en-US" sz="2400" b="0" baseline="26000" dirty="0"/>
              <a:t>1</a:t>
            </a:r>
            <a:endParaRPr lang="en-US" sz="2400" b="0" dirty="0"/>
          </a:p>
          <a:p>
            <a:pPr lvl="1" eaLnBrk="1" hangingPunct="1">
              <a:lnSpc>
                <a:spcPct val="70000"/>
              </a:lnSpc>
            </a:pPr>
            <a:r>
              <a:rPr lang="en-US" sz="2400" b="0" dirty="0"/>
              <a:t>Shortened: </a:t>
            </a:r>
            <a:r>
              <a:rPr lang="en-US" sz="2400" b="0" dirty="0" smtClean="0"/>
              <a:t>Moxon</a:t>
            </a:r>
            <a:r>
              <a:rPr lang="en-US" sz="2400" b="0" baseline="26000" dirty="0" smtClean="0"/>
              <a:t>2</a:t>
            </a:r>
            <a:endParaRPr lang="en-US" sz="2400" b="0" dirty="0"/>
          </a:p>
        </p:txBody>
      </p:sp>
      <p:pic>
        <p:nvPicPr>
          <p:cNvPr id="12295" name="Picture 6"/>
          <p:cNvPicPr>
            <a:picLocks noChangeAspect="1"/>
          </p:cNvPicPr>
          <p:nvPr/>
        </p:nvPicPr>
        <p:blipFill>
          <a:blip r:embed="rId2"/>
          <a:srcRect l="18002" t="37332" r="17995" b="32002"/>
          <a:stretch>
            <a:fillRect/>
          </a:stretch>
        </p:blipFill>
        <p:spPr bwMode="auto">
          <a:xfrm>
            <a:off x="5557838" y="3895725"/>
            <a:ext cx="205740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0" name="Picture 8"/>
          <p:cNvPicPr>
            <a:picLocks noChangeAspect="1" noChangeArrowheads="1"/>
          </p:cNvPicPr>
          <p:nvPr/>
        </p:nvPicPr>
        <p:blipFill>
          <a:blip r:embed="rId3"/>
          <a:srcRect l="17998" t="15999" r="23334" b="52000"/>
          <a:stretch>
            <a:fillRect/>
          </a:stretch>
        </p:blipFill>
        <p:spPr bwMode="auto">
          <a:xfrm>
            <a:off x="6054725" y="2591332"/>
            <a:ext cx="1006475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6842125" y="3206750"/>
            <a:ext cx="234950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dirty="0"/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408863" y="4406900"/>
            <a:ext cx="234950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dirty="0"/>
              <a:t>2</a:t>
            </a:r>
          </a:p>
        </p:txBody>
      </p:sp>
      <p:sp>
        <p:nvSpPr>
          <p:cNvPr id="22" name="Title 11"/>
          <p:cNvSpPr txBox="1">
            <a:spLocks/>
          </p:cNvSpPr>
          <p:nvPr/>
        </p:nvSpPr>
        <p:spPr bwMode="auto">
          <a:xfrm>
            <a:off x="1506534" y="238925"/>
            <a:ext cx="6824662" cy="75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b" anchorCtr="0" compatLnSpc="1">
            <a:prstTxWarp prst="textNoShape">
              <a:avLst/>
            </a:prstTxWarp>
          </a:bodyPr>
          <a:lstStyle/>
          <a:p>
            <a:r>
              <a:rPr lang="en-US" sz="2400" dirty="0" smtClean="0"/>
              <a:t>Antennas - HF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237066" y="1616610"/>
            <a:ext cx="8686800" cy="4208456"/>
          </a:xfrm>
          <a:prstGeom prst="rect">
            <a:avLst/>
          </a:prstGeom>
          <a:gradFill>
            <a:gsLst>
              <a:gs pos="0">
                <a:srgbClr val="FFFF99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292" name="Content Placeholder 12"/>
          <p:cNvSpPr>
            <a:spLocks noGrp="1"/>
          </p:cNvSpPr>
          <p:nvPr>
            <p:ph idx="4294967295"/>
          </p:nvPr>
        </p:nvSpPr>
        <p:spPr>
          <a:xfrm>
            <a:off x="1176858" y="2212975"/>
            <a:ext cx="3975100" cy="38195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0" dirty="0" smtClean="0"/>
              <a:t>Multi</a:t>
            </a:r>
            <a:r>
              <a:rPr lang="en-US" sz="2400" b="0" dirty="0"/>
              <a:t>-band </a:t>
            </a:r>
            <a:r>
              <a:rPr lang="en-US" sz="2400" b="0" dirty="0" smtClean="0"/>
              <a:t>antennas (Fixed)</a:t>
            </a:r>
            <a:endParaRPr lang="en-US" sz="1800" b="0" dirty="0" smtClean="0"/>
          </a:p>
          <a:p>
            <a:pPr eaLnBrk="1" hangingPunct="1">
              <a:lnSpc>
                <a:spcPct val="90000"/>
              </a:lnSpc>
            </a:pPr>
            <a:r>
              <a:rPr lang="en-US" sz="1800" b="0" dirty="0" smtClean="0"/>
              <a:t>	</a:t>
            </a:r>
            <a:r>
              <a:rPr lang="en-US" sz="2400" b="0" dirty="0" smtClean="0"/>
              <a:t>Hexbeam</a:t>
            </a:r>
            <a:r>
              <a:rPr lang="en-US" sz="2400" b="0" baseline="26000" dirty="0" smtClean="0"/>
              <a:t>1</a:t>
            </a:r>
            <a:endParaRPr lang="en-US" sz="2400" b="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b="0" dirty="0" smtClean="0"/>
              <a:t>	Spider </a:t>
            </a:r>
            <a:r>
              <a:rPr lang="en-US" sz="2400" b="0" dirty="0"/>
              <a:t>beam</a:t>
            </a:r>
            <a:r>
              <a:rPr lang="en-US" sz="2400" b="0" baseline="26000" dirty="0"/>
              <a:t>2</a:t>
            </a:r>
            <a:r>
              <a:rPr lang="en-US" sz="2400" b="0" dirty="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0" dirty="0" smtClean="0"/>
              <a:t>	Log periodic</a:t>
            </a:r>
            <a:r>
              <a:rPr lang="en-US" sz="2400" b="0" baseline="26000" dirty="0" smtClean="0"/>
              <a:t>3</a:t>
            </a:r>
            <a:r>
              <a:rPr lang="en-US" sz="2400" b="0" dirty="0" smtClean="0"/>
              <a:t>  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0" dirty="0" smtClean="0"/>
              <a:t>	Quad</a:t>
            </a:r>
            <a:r>
              <a:rPr lang="en-US" sz="2400" b="0" baseline="26000" dirty="0" smtClean="0"/>
              <a:t>4</a:t>
            </a:r>
            <a:r>
              <a:rPr lang="en-US" sz="2400" b="0" dirty="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0" dirty="0" smtClean="0"/>
              <a:t>	Multiband  </a:t>
            </a:r>
            <a:r>
              <a:rPr lang="en-US" sz="2400" b="0" dirty="0"/>
              <a:t>Y</a:t>
            </a:r>
            <a:r>
              <a:rPr lang="en-US" sz="2400" b="0" dirty="0" smtClean="0"/>
              <a:t>agi</a:t>
            </a:r>
            <a:r>
              <a:rPr lang="en-US" sz="2400" b="0" baseline="26000" dirty="0" smtClean="0"/>
              <a:t>5</a:t>
            </a:r>
            <a:endParaRPr lang="en-US" sz="2400" b="0" dirty="0" smtClean="0"/>
          </a:p>
          <a:p>
            <a:pPr lvl="2" eaLnBrk="1" hangingPunct="1">
              <a:lnSpc>
                <a:spcPct val="80000"/>
              </a:lnSpc>
            </a:pPr>
            <a:r>
              <a:rPr lang="en-US" sz="2400" b="0" dirty="0" smtClean="0"/>
              <a:t>	 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400" b="0" dirty="0" smtClean="0"/>
              <a:t>  </a:t>
            </a:r>
            <a:endParaRPr lang="en-US" sz="2400" b="0" dirty="0"/>
          </a:p>
        </p:txBody>
      </p:sp>
      <p:pic>
        <p:nvPicPr>
          <p:cNvPr id="1229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14913" y="2767013"/>
            <a:ext cx="1136650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4"/>
          <p:cNvPicPr>
            <a:picLocks noChangeAspect="1" noChangeArrowheads="1"/>
          </p:cNvPicPr>
          <p:nvPr/>
        </p:nvPicPr>
        <p:blipFill>
          <a:blip r:embed="rId3"/>
          <a:srcRect l="4221" t="19070" r="54837" b="14796"/>
          <a:stretch>
            <a:fillRect/>
          </a:stretch>
        </p:blipFill>
        <p:spPr bwMode="auto">
          <a:xfrm>
            <a:off x="6562725" y="2792413"/>
            <a:ext cx="1354138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8" name="Picture 5"/>
          <p:cNvPicPr>
            <a:picLocks noChangeAspect="1" noChangeArrowheads="1"/>
          </p:cNvPicPr>
          <p:nvPr/>
        </p:nvPicPr>
        <p:blipFill>
          <a:blip r:embed="rId4"/>
          <a:srcRect l="22354" t="1091" r="6145" b="4654"/>
          <a:stretch>
            <a:fillRect/>
          </a:stretch>
        </p:blipFill>
        <p:spPr bwMode="auto">
          <a:xfrm>
            <a:off x="4718050" y="3716338"/>
            <a:ext cx="1101725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9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89800" y="3757613"/>
            <a:ext cx="1084263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1" name="Picture 9"/>
          <p:cNvPicPr>
            <a:picLocks noChangeAspect="1" noChangeArrowheads="1"/>
          </p:cNvPicPr>
          <p:nvPr/>
        </p:nvPicPr>
        <p:blipFill>
          <a:blip r:embed="rId6"/>
          <a:srcRect l="6400" t="1241" r="10399" b="47330"/>
          <a:stretch>
            <a:fillRect/>
          </a:stretch>
        </p:blipFill>
        <p:spPr bwMode="auto">
          <a:xfrm>
            <a:off x="5988050" y="3735388"/>
            <a:ext cx="1163638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25"/>
          <p:cNvSpPr txBox="1"/>
          <p:nvPr/>
        </p:nvSpPr>
        <p:spPr>
          <a:xfrm>
            <a:off x="5946775" y="3422650"/>
            <a:ext cx="234950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dirty="0"/>
              <a:t>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565900" y="3398838"/>
            <a:ext cx="234950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dirty="0"/>
              <a:t>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54838" y="4468813"/>
            <a:ext cx="234950" cy="26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dirty="0"/>
              <a:t>4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660900" y="4460875"/>
            <a:ext cx="234950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dirty="0"/>
              <a:t>3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164513" y="4459288"/>
            <a:ext cx="234950" cy="26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dirty="0"/>
              <a:t>5</a:t>
            </a:r>
          </a:p>
        </p:txBody>
      </p:sp>
      <p:sp>
        <p:nvSpPr>
          <p:cNvPr id="22" name="Title 11"/>
          <p:cNvSpPr txBox="1">
            <a:spLocks/>
          </p:cNvSpPr>
          <p:nvPr/>
        </p:nvSpPr>
        <p:spPr bwMode="auto">
          <a:xfrm>
            <a:off x="1506534" y="238925"/>
            <a:ext cx="6824662" cy="75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b" anchorCtr="0" compatLnSpc="1">
            <a:prstTxWarp prst="textNoShape">
              <a:avLst/>
            </a:prstTxWarp>
          </a:bodyPr>
          <a:lstStyle/>
          <a:p>
            <a:r>
              <a:rPr lang="en-US" sz="2400" dirty="0" smtClean="0"/>
              <a:t>Antennas - HF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37066" y="1616610"/>
            <a:ext cx="8686800" cy="4208456"/>
          </a:xfrm>
          <a:prstGeom prst="rect">
            <a:avLst/>
          </a:prstGeom>
          <a:gradFill>
            <a:gsLst>
              <a:gs pos="0">
                <a:srgbClr val="FFFF99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292" name="Content Placeholder 12"/>
          <p:cNvSpPr>
            <a:spLocks noGrp="1"/>
          </p:cNvSpPr>
          <p:nvPr>
            <p:ph idx="4294967295"/>
          </p:nvPr>
        </p:nvSpPr>
        <p:spPr>
          <a:xfrm>
            <a:off x="1164165" y="2196040"/>
            <a:ext cx="3289299" cy="13176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0" dirty="0" smtClean="0"/>
              <a:t>Adjustable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0" dirty="0" smtClean="0"/>
              <a:t>	</a:t>
            </a:r>
            <a:r>
              <a:rPr lang="en-US" sz="2400" b="0" dirty="0" err="1" smtClean="0"/>
              <a:t>SteppIR</a:t>
            </a:r>
            <a:endParaRPr lang="en-US" sz="2400" b="0" dirty="0"/>
          </a:p>
        </p:txBody>
      </p:sp>
      <p:sp>
        <p:nvSpPr>
          <p:cNvPr id="22" name="Title 11"/>
          <p:cNvSpPr txBox="1">
            <a:spLocks/>
          </p:cNvSpPr>
          <p:nvPr/>
        </p:nvSpPr>
        <p:spPr bwMode="auto">
          <a:xfrm>
            <a:off x="1506534" y="238925"/>
            <a:ext cx="6824662" cy="75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b" anchorCtr="0" compatLnSpc="1">
            <a:prstTxWarp prst="textNoShape">
              <a:avLst/>
            </a:prstTxWarp>
          </a:bodyPr>
          <a:lstStyle/>
          <a:p>
            <a:r>
              <a:rPr lang="en-US" sz="2400" dirty="0" smtClean="0"/>
              <a:t>Antennas - HF</a:t>
            </a:r>
            <a:endParaRPr lang="en-US" sz="2400" dirty="0"/>
          </a:p>
        </p:txBody>
      </p:sp>
      <p:pic>
        <p:nvPicPr>
          <p:cNvPr id="7" name="Picture 6" descr="Yoshiki-Ato-JH1OBS-DB42-cover-of-cq-magazin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2147" y="2226733"/>
            <a:ext cx="2915179" cy="29057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37066" y="1616610"/>
            <a:ext cx="8686800" cy="4208456"/>
          </a:xfrm>
          <a:prstGeom prst="rect">
            <a:avLst/>
          </a:prstGeom>
          <a:gradFill>
            <a:gsLst>
              <a:gs pos="0">
                <a:srgbClr val="FFFF99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315" name="Content Placeholder 12"/>
          <p:cNvSpPr>
            <a:spLocks noGrp="1"/>
          </p:cNvSpPr>
          <p:nvPr>
            <p:ph idx="4294967295"/>
          </p:nvPr>
        </p:nvSpPr>
        <p:spPr>
          <a:xfrm>
            <a:off x="1168392" y="2333629"/>
            <a:ext cx="5422900" cy="2339975"/>
          </a:xfrm>
        </p:spPr>
        <p:txBody>
          <a:bodyPr/>
          <a:lstStyle/>
          <a:p>
            <a:pPr eaLnBrk="1" hangingPunct="1">
              <a:lnSpc>
                <a:spcPct val="60000"/>
              </a:lnSpc>
            </a:pPr>
            <a:r>
              <a:rPr lang="en-US" sz="2400" b="0" dirty="0"/>
              <a:t>Grounding</a:t>
            </a:r>
          </a:p>
          <a:p>
            <a:pPr lvl="1" eaLnBrk="1" hangingPunct="1">
              <a:lnSpc>
                <a:spcPct val="60000"/>
              </a:lnSpc>
            </a:pPr>
            <a:r>
              <a:rPr lang="en-US" sz="2400" b="0" dirty="0"/>
              <a:t>Nearby lightning strike protection</a:t>
            </a:r>
          </a:p>
          <a:p>
            <a:pPr lvl="1" eaLnBrk="1" hangingPunct="1">
              <a:lnSpc>
                <a:spcPct val="60000"/>
              </a:lnSpc>
            </a:pPr>
            <a:r>
              <a:rPr lang="en-US" sz="2400" b="0" dirty="0"/>
              <a:t>Shock hazard mitigation</a:t>
            </a:r>
          </a:p>
          <a:p>
            <a:pPr lvl="1" eaLnBrk="1" hangingPunct="1">
              <a:lnSpc>
                <a:spcPct val="60000"/>
              </a:lnSpc>
            </a:pPr>
            <a:r>
              <a:rPr lang="en-US" sz="2400" b="0" dirty="0"/>
              <a:t>Audio ground loop </a:t>
            </a:r>
            <a:r>
              <a:rPr lang="en-US" sz="2400" b="0" dirty="0" smtClean="0"/>
              <a:t>reduction</a:t>
            </a:r>
            <a:endParaRPr lang="en-US" sz="2400" b="0" dirty="0"/>
          </a:p>
        </p:txBody>
      </p:sp>
      <p:pic>
        <p:nvPicPr>
          <p:cNvPr id="1332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15075" y="2773363"/>
            <a:ext cx="2009775" cy="130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1"/>
          <p:cNvSpPr txBox="1">
            <a:spLocks/>
          </p:cNvSpPr>
          <p:nvPr/>
        </p:nvSpPr>
        <p:spPr bwMode="auto">
          <a:xfrm>
            <a:off x="1506534" y="238925"/>
            <a:ext cx="6824662" cy="75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b" anchorCtr="0" compatLnSpc="1">
            <a:prstTxWarp prst="textNoShape">
              <a:avLst/>
            </a:prstTxWarp>
          </a:bodyPr>
          <a:lstStyle/>
          <a:p>
            <a:r>
              <a:rPr lang="en-US" sz="2400" dirty="0" smtClean="0"/>
              <a:t>Other Station Elements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37066" y="1616610"/>
            <a:ext cx="8686800" cy="4208456"/>
          </a:xfrm>
          <a:prstGeom prst="rect">
            <a:avLst/>
          </a:prstGeom>
          <a:gradFill>
            <a:gsLst>
              <a:gs pos="0">
                <a:srgbClr val="FFFF99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315" name="Content Placeholder 12"/>
          <p:cNvSpPr>
            <a:spLocks noGrp="1"/>
          </p:cNvSpPr>
          <p:nvPr>
            <p:ph idx="4294967295"/>
          </p:nvPr>
        </p:nvSpPr>
        <p:spPr>
          <a:xfrm>
            <a:off x="620891" y="2794755"/>
            <a:ext cx="5422900" cy="2012401"/>
          </a:xfrm>
        </p:spPr>
        <p:txBody>
          <a:bodyPr/>
          <a:lstStyle/>
          <a:p>
            <a:pPr eaLnBrk="1" hangingPunct="1">
              <a:lnSpc>
                <a:spcPct val="60000"/>
              </a:lnSpc>
            </a:pPr>
            <a:r>
              <a:rPr lang="en-US" sz="2400" b="0" dirty="0" smtClean="0"/>
              <a:t>Filtering</a:t>
            </a:r>
          </a:p>
          <a:p>
            <a:pPr lvl="1" eaLnBrk="1" hangingPunct="1">
              <a:lnSpc>
                <a:spcPct val="60000"/>
              </a:lnSpc>
            </a:pPr>
            <a:r>
              <a:rPr lang="en-US" sz="2400" b="0" dirty="0" smtClean="0"/>
              <a:t>Harmonic suppression</a:t>
            </a:r>
          </a:p>
          <a:p>
            <a:pPr lvl="1" eaLnBrk="1" hangingPunct="1">
              <a:lnSpc>
                <a:spcPct val="60000"/>
              </a:lnSpc>
            </a:pPr>
            <a:r>
              <a:rPr lang="en-US" sz="2400" b="0" dirty="0" smtClean="0"/>
              <a:t>BCI </a:t>
            </a:r>
            <a:r>
              <a:rPr lang="en-US" sz="2400" b="0" dirty="0" smtClean="0"/>
              <a:t>reduction</a:t>
            </a:r>
          </a:p>
          <a:p>
            <a:pPr lvl="1" eaLnBrk="1" hangingPunct="1">
              <a:lnSpc>
                <a:spcPct val="60000"/>
              </a:lnSpc>
            </a:pPr>
            <a:r>
              <a:rPr lang="en-US" sz="2400" b="0" dirty="0" smtClean="0"/>
              <a:t>Protection of local equipment</a:t>
            </a:r>
          </a:p>
          <a:p>
            <a:pPr eaLnBrk="1" hangingPunct="1">
              <a:lnSpc>
                <a:spcPct val="60000"/>
              </a:lnSpc>
            </a:pPr>
            <a:endParaRPr lang="en-US" sz="2400" b="0" dirty="0" smtClean="0"/>
          </a:p>
          <a:p>
            <a:pPr eaLnBrk="1" hangingPunct="1">
              <a:lnSpc>
                <a:spcPct val="60000"/>
              </a:lnSpc>
            </a:pPr>
            <a:endParaRPr lang="en-US" sz="2400" b="0" dirty="0"/>
          </a:p>
        </p:txBody>
      </p:sp>
      <p:pic>
        <p:nvPicPr>
          <p:cNvPr id="7" name="Picture 6" descr="\\NAS-93-A6-24\backup\swap\80 m notch se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83994" y="1778007"/>
            <a:ext cx="2389776" cy="186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1"/>
          <p:cNvSpPr txBox="1">
            <a:spLocks/>
          </p:cNvSpPr>
          <p:nvPr/>
        </p:nvSpPr>
        <p:spPr bwMode="auto">
          <a:xfrm>
            <a:off x="1506534" y="238925"/>
            <a:ext cx="6824662" cy="75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b" anchorCtr="0" compatLnSpc="1">
            <a:prstTxWarp prst="textNoShape">
              <a:avLst/>
            </a:prstTxWarp>
          </a:bodyPr>
          <a:lstStyle/>
          <a:p>
            <a:r>
              <a:rPr lang="en-US" sz="2400" dirty="0" smtClean="0"/>
              <a:t>Other Station Elements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041" y="3879072"/>
            <a:ext cx="2329682" cy="17472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37066" y="1616610"/>
            <a:ext cx="8686800" cy="4208456"/>
          </a:xfrm>
          <a:prstGeom prst="rect">
            <a:avLst/>
          </a:prstGeom>
          <a:gradFill>
            <a:gsLst>
              <a:gs pos="0">
                <a:srgbClr val="FFFF99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315" name="Content Placeholder 12"/>
          <p:cNvSpPr>
            <a:spLocks noGrp="1"/>
          </p:cNvSpPr>
          <p:nvPr>
            <p:ph idx="4294967295"/>
          </p:nvPr>
        </p:nvSpPr>
        <p:spPr>
          <a:xfrm>
            <a:off x="1185325" y="2333629"/>
            <a:ext cx="5422900" cy="2339975"/>
          </a:xfrm>
        </p:spPr>
        <p:txBody>
          <a:bodyPr/>
          <a:lstStyle/>
          <a:p>
            <a:pPr eaLnBrk="1" hangingPunct="1">
              <a:lnSpc>
                <a:spcPct val="60000"/>
              </a:lnSpc>
            </a:pPr>
            <a:r>
              <a:rPr lang="en-US" sz="2400" b="0" dirty="0" smtClean="0"/>
              <a:t>Audio Transducers</a:t>
            </a:r>
          </a:p>
          <a:p>
            <a:pPr lvl="1" eaLnBrk="1" hangingPunct="1">
              <a:lnSpc>
                <a:spcPct val="60000"/>
              </a:lnSpc>
            </a:pPr>
            <a:r>
              <a:rPr lang="en-US" sz="2400" b="0" dirty="0" smtClean="0"/>
              <a:t>Headphones / speakers</a:t>
            </a:r>
          </a:p>
          <a:p>
            <a:pPr lvl="1" eaLnBrk="1" hangingPunct="1">
              <a:lnSpc>
                <a:spcPct val="60000"/>
              </a:lnSpc>
            </a:pPr>
            <a:r>
              <a:rPr lang="en-US" sz="2400" b="0" dirty="0" smtClean="0"/>
              <a:t>Microphones</a:t>
            </a:r>
          </a:p>
          <a:p>
            <a:pPr lvl="1" eaLnBrk="1" hangingPunct="1">
              <a:lnSpc>
                <a:spcPct val="60000"/>
              </a:lnSpc>
            </a:pPr>
            <a:r>
              <a:rPr lang="en-US" sz="2400" b="0" dirty="0" smtClean="0"/>
              <a:t>PC </a:t>
            </a:r>
            <a:r>
              <a:rPr lang="en-US" sz="2400" b="0" dirty="0" err="1" smtClean="0"/>
              <a:t>CODECs</a:t>
            </a:r>
            <a:endParaRPr lang="en-US" sz="2400" b="0" dirty="0"/>
          </a:p>
        </p:txBody>
      </p:sp>
      <p:sp>
        <p:nvSpPr>
          <p:cNvPr id="11" name="Title 11"/>
          <p:cNvSpPr txBox="1">
            <a:spLocks/>
          </p:cNvSpPr>
          <p:nvPr/>
        </p:nvSpPr>
        <p:spPr bwMode="auto">
          <a:xfrm>
            <a:off x="1506534" y="238925"/>
            <a:ext cx="6824662" cy="75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b" anchorCtr="0" compatLnSpc="1">
            <a:prstTxWarp prst="textNoShape">
              <a:avLst/>
            </a:prstTxWarp>
          </a:bodyPr>
          <a:lstStyle/>
          <a:p>
            <a:r>
              <a:rPr lang="en-US" sz="2400" dirty="0" smtClean="0"/>
              <a:t>Other Station Elements</a:t>
            </a:r>
            <a:endParaRPr lang="en-US" sz="2400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0201" y="3643313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38889" y="4424363"/>
            <a:ext cx="1585912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/>
          <a:srcRect l="2" r="22977"/>
          <a:stretch>
            <a:fillRect/>
          </a:stretch>
        </p:blipFill>
        <p:spPr bwMode="auto">
          <a:xfrm rot="18559629">
            <a:off x="4959351" y="4092576"/>
            <a:ext cx="169862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5567" y="1854200"/>
            <a:ext cx="16192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93600" y="3380317"/>
            <a:ext cx="1390650" cy="103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5783" y="4477813"/>
            <a:ext cx="10668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55604" y="5033967"/>
            <a:ext cx="1343025" cy="126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1"/>
          <p:cNvSpPr txBox="1">
            <a:spLocks/>
          </p:cNvSpPr>
          <p:nvPr/>
        </p:nvSpPr>
        <p:spPr bwMode="auto">
          <a:xfrm>
            <a:off x="1506534" y="238925"/>
            <a:ext cx="6824662" cy="75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b" anchorCtr="0" compatLnSpc="1">
            <a:prstTxWarp prst="textNoShape">
              <a:avLst/>
            </a:prstTxWarp>
          </a:bodyPr>
          <a:lstStyle/>
          <a:p>
            <a:r>
              <a:rPr lang="en-US" sz="2400" dirty="0" smtClean="0"/>
              <a:t>Station Layout Considerations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487518" y="1854200"/>
            <a:ext cx="3895913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000" b="0" dirty="0" smtClean="0"/>
              <a:t>Reduce stress and strain</a:t>
            </a:r>
          </a:p>
          <a:p>
            <a:pPr lvl="1">
              <a:lnSpc>
                <a:spcPct val="75000"/>
              </a:lnSpc>
            </a:pPr>
            <a:r>
              <a:rPr lang="en-US" sz="2000" b="0" dirty="0" smtClean="0"/>
              <a:t>Organization of equipment</a:t>
            </a:r>
          </a:p>
          <a:p>
            <a:pPr lvl="1">
              <a:lnSpc>
                <a:spcPct val="75000"/>
              </a:lnSpc>
            </a:pPr>
            <a:r>
              <a:rPr lang="en-US" sz="2000" b="0" dirty="0" smtClean="0"/>
              <a:t>Neck strain reduction</a:t>
            </a:r>
          </a:p>
          <a:p>
            <a:pPr lvl="1">
              <a:lnSpc>
                <a:spcPct val="75000"/>
              </a:lnSpc>
            </a:pPr>
            <a:r>
              <a:rPr lang="en-US" sz="2000" b="0" dirty="0" smtClean="0"/>
              <a:t>Minimize eye strain</a:t>
            </a:r>
          </a:p>
          <a:p>
            <a:endParaRPr lang="en-US" b="0" dirty="0"/>
          </a:p>
        </p:txBody>
      </p:sp>
      <p:sp>
        <p:nvSpPr>
          <p:cNvPr id="10" name="TextBox 9"/>
          <p:cNvSpPr txBox="1"/>
          <p:nvPr/>
        </p:nvSpPr>
        <p:spPr>
          <a:xfrm>
            <a:off x="4944534" y="3318930"/>
            <a:ext cx="3511949" cy="797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000" b="0" dirty="0" smtClean="0"/>
              <a:t>Lighting</a:t>
            </a:r>
          </a:p>
          <a:p>
            <a:pPr lvl="1">
              <a:lnSpc>
                <a:spcPct val="75000"/>
              </a:lnSpc>
            </a:pPr>
            <a:r>
              <a:rPr lang="en-US" sz="2000" b="0" dirty="0" smtClean="0"/>
              <a:t>Must see the radio knobs</a:t>
            </a:r>
          </a:p>
          <a:p>
            <a:pPr lvl="1">
              <a:lnSpc>
                <a:spcPct val="75000"/>
              </a:lnSpc>
            </a:pPr>
            <a:r>
              <a:rPr lang="en-US" sz="2000" b="0" dirty="0" smtClean="0"/>
              <a:t>Must see keyboards</a:t>
            </a:r>
            <a:endParaRPr lang="en-US" b="0" dirty="0"/>
          </a:p>
        </p:txBody>
      </p:sp>
      <p:sp>
        <p:nvSpPr>
          <p:cNvPr id="11" name="Rectangle 10"/>
          <p:cNvSpPr/>
          <p:nvPr/>
        </p:nvSpPr>
        <p:spPr>
          <a:xfrm>
            <a:off x="1827742" y="4334039"/>
            <a:ext cx="2607733" cy="797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75000"/>
              </a:lnSpc>
            </a:pPr>
            <a:r>
              <a:rPr lang="en-US" sz="2000" b="0" dirty="0" smtClean="0"/>
              <a:t>Ambient sound</a:t>
            </a:r>
          </a:p>
          <a:p>
            <a:pPr lvl="1">
              <a:lnSpc>
                <a:spcPct val="75000"/>
              </a:lnSpc>
            </a:pPr>
            <a:r>
              <a:rPr lang="en-US" sz="2000" b="0" dirty="0" smtClean="0"/>
              <a:t>Fan noise</a:t>
            </a:r>
          </a:p>
          <a:p>
            <a:pPr lvl="1">
              <a:lnSpc>
                <a:spcPct val="75000"/>
              </a:lnSpc>
            </a:pPr>
            <a:r>
              <a:rPr lang="en-US" sz="2000" b="0" dirty="0" smtClean="0"/>
              <a:t>Clunking relays</a:t>
            </a:r>
            <a:endParaRPr lang="en-US" sz="2000" b="0" dirty="0"/>
          </a:p>
        </p:txBody>
      </p:sp>
      <p:sp>
        <p:nvSpPr>
          <p:cNvPr id="13" name="TextBox 12"/>
          <p:cNvSpPr txBox="1"/>
          <p:nvPr/>
        </p:nvSpPr>
        <p:spPr>
          <a:xfrm>
            <a:off x="6079068" y="5418667"/>
            <a:ext cx="2048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 smtClean="0"/>
              <a:t>Posterior comfort</a:t>
            </a:r>
            <a:endParaRPr lang="en-US" b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8692" y="1710804"/>
            <a:ext cx="5438775" cy="4079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431617" y="1918765"/>
            <a:ext cx="1428750" cy="276225"/>
          </a:xfrm>
          <a:prstGeom prst="rect">
            <a:avLst/>
          </a:prstGeom>
          <a:solidFill>
            <a:srgbClr val="FFFF00"/>
          </a:solidFill>
          <a:ln>
            <a:solidFill>
              <a:schemeClr val="bg2">
                <a:lumMod val="50000"/>
                <a:lumOff val="5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/>
              <a:t>HF Radio #1</a:t>
            </a:r>
          </a:p>
        </p:txBody>
      </p:sp>
      <p:cxnSp>
        <p:nvCxnSpPr>
          <p:cNvPr id="7" name="Straight Arrow Connector 6"/>
          <p:cNvCxnSpPr>
            <a:cxnSpLocks noChangeShapeType="1"/>
            <a:stCxn id="5" idx="1"/>
          </p:cNvCxnSpPr>
          <p:nvPr/>
        </p:nvCxnSpPr>
        <p:spPr bwMode="auto">
          <a:xfrm flipH="1">
            <a:off x="4869392" y="2056878"/>
            <a:ext cx="2562225" cy="1795462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10" name="TextBox 9"/>
          <p:cNvSpPr txBox="1"/>
          <p:nvPr/>
        </p:nvSpPr>
        <p:spPr>
          <a:xfrm>
            <a:off x="7431617" y="2922065"/>
            <a:ext cx="1428750" cy="276225"/>
          </a:xfrm>
          <a:prstGeom prst="rect">
            <a:avLst/>
          </a:prstGeom>
          <a:solidFill>
            <a:srgbClr val="FFFF00"/>
          </a:solidFill>
          <a:ln>
            <a:solidFill>
              <a:schemeClr val="bg2">
                <a:lumMod val="50000"/>
                <a:lumOff val="5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/>
              <a:t>HF Radio #2</a:t>
            </a:r>
          </a:p>
        </p:txBody>
      </p:sp>
      <p:cxnSp>
        <p:nvCxnSpPr>
          <p:cNvPr id="11" name="Straight Arrow Connector 10"/>
          <p:cNvCxnSpPr>
            <a:cxnSpLocks noChangeShapeType="1"/>
            <a:stCxn id="10" idx="1"/>
          </p:cNvCxnSpPr>
          <p:nvPr/>
        </p:nvCxnSpPr>
        <p:spPr bwMode="auto">
          <a:xfrm flipH="1">
            <a:off x="5736167" y="3060178"/>
            <a:ext cx="1695450" cy="792162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14" name="TextBox 13"/>
          <p:cNvSpPr txBox="1"/>
          <p:nvPr/>
        </p:nvSpPr>
        <p:spPr>
          <a:xfrm>
            <a:off x="7431617" y="2425178"/>
            <a:ext cx="1428750" cy="277812"/>
          </a:xfrm>
          <a:prstGeom prst="rect">
            <a:avLst/>
          </a:prstGeom>
          <a:solidFill>
            <a:srgbClr val="FFFF00"/>
          </a:solidFill>
          <a:ln>
            <a:solidFill>
              <a:schemeClr val="bg2">
                <a:lumMod val="50000"/>
                <a:lumOff val="5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/>
              <a:t>HF Amplifier #2</a:t>
            </a:r>
          </a:p>
        </p:txBody>
      </p:sp>
      <p:cxnSp>
        <p:nvCxnSpPr>
          <p:cNvPr id="15" name="Straight Arrow Connector 14"/>
          <p:cNvCxnSpPr>
            <a:cxnSpLocks noChangeShapeType="1"/>
            <a:stCxn id="14" idx="1"/>
          </p:cNvCxnSpPr>
          <p:nvPr/>
        </p:nvCxnSpPr>
        <p:spPr bwMode="auto">
          <a:xfrm rot="10800000" flipV="1">
            <a:off x="7044267" y="2564083"/>
            <a:ext cx="387350" cy="157955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17" name="TextBox 16"/>
          <p:cNvSpPr txBox="1"/>
          <p:nvPr/>
        </p:nvSpPr>
        <p:spPr>
          <a:xfrm>
            <a:off x="233892" y="4323828"/>
            <a:ext cx="1428750" cy="276225"/>
          </a:xfrm>
          <a:prstGeom prst="rect">
            <a:avLst/>
          </a:prstGeom>
          <a:solidFill>
            <a:srgbClr val="FFFF00"/>
          </a:solidFill>
          <a:ln>
            <a:solidFill>
              <a:schemeClr val="bg2">
                <a:lumMod val="50000"/>
                <a:lumOff val="5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/>
              <a:t>HF Amplifier #1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33892" y="5028678"/>
            <a:ext cx="1428750" cy="276225"/>
          </a:xfrm>
          <a:prstGeom prst="rect">
            <a:avLst/>
          </a:prstGeom>
          <a:solidFill>
            <a:srgbClr val="FFFF00"/>
          </a:solidFill>
          <a:ln>
            <a:solidFill>
              <a:schemeClr val="bg2">
                <a:lumMod val="50000"/>
                <a:lumOff val="5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/>
              <a:t>HF Amplifier #3</a:t>
            </a:r>
          </a:p>
        </p:txBody>
      </p:sp>
      <p:cxnSp>
        <p:nvCxnSpPr>
          <p:cNvPr id="19" name="Straight Arrow Connector 18"/>
          <p:cNvCxnSpPr>
            <a:cxnSpLocks noChangeShapeType="1"/>
            <a:stCxn id="17" idx="3"/>
          </p:cNvCxnSpPr>
          <p:nvPr/>
        </p:nvCxnSpPr>
        <p:spPr bwMode="auto">
          <a:xfrm flipV="1">
            <a:off x="1662642" y="4258740"/>
            <a:ext cx="1101725" cy="203201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21" name="Straight Arrow Connector 20"/>
          <p:cNvCxnSpPr>
            <a:cxnSpLocks noChangeShapeType="1"/>
            <a:stCxn id="18" idx="3"/>
          </p:cNvCxnSpPr>
          <p:nvPr/>
        </p:nvCxnSpPr>
        <p:spPr bwMode="auto">
          <a:xfrm>
            <a:off x="1662642" y="5166791"/>
            <a:ext cx="463550" cy="138112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23" name="TextBox 22"/>
          <p:cNvSpPr txBox="1"/>
          <p:nvPr/>
        </p:nvSpPr>
        <p:spPr>
          <a:xfrm>
            <a:off x="129117" y="3620565"/>
            <a:ext cx="1552575" cy="461963"/>
          </a:xfrm>
          <a:prstGeom prst="rect">
            <a:avLst/>
          </a:prstGeom>
          <a:solidFill>
            <a:srgbClr val="FFFF00"/>
          </a:solidFill>
          <a:ln>
            <a:solidFill>
              <a:schemeClr val="bg2">
                <a:lumMod val="50000"/>
                <a:lumOff val="5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/>
              <a:t>HF Logging Computer </a:t>
            </a:r>
            <a:r>
              <a:rPr lang="en-US" sz="1200" dirty="0" err="1"/>
              <a:t>mon</a:t>
            </a:r>
            <a:r>
              <a:rPr lang="en-US" sz="1200" dirty="0"/>
              <a:t> #1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33892" y="2133078"/>
            <a:ext cx="1428750" cy="276225"/>
          </a:xfrm>
          <a:prstGeom prst="rect">
            <a:avLst/>
          </a:prstGeom>
          <a:solidFill>
            <a:srgbClr val="FFFF00"/>
          </a:solidFill>
          <a:ln>
            <a:solidFill>
              <a:schemeClr val="bg2">
                <a:lumMod val="50000"/>
                <a:lumOff val="5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/>
              <a:t>HF SDR #3</a:t>
            </a:r>
          </a:p>
        </p:txBody>
      </p:sp>
      <p:cxnSp>
        <p:nvCxnSpPr>
          <p:cNvPr id="25" name="Straight Arrow Connector 24"/>
          <p:cNvCxnSpPr>
            <a:cxnSpLocks noChangeShapeType="1"/>
            <a:stCxn id="24" idx="3"/>
          </p:cNvCxnSpPr>
          <p:nvPr/>
        </p:nvCxnSpPr>
        <p:spPr bwMode="auto">
          <a:xfrm>
            <a:off x="1662642" y="2271190"/>
            <a:ext cx="2066925" cy="1166813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29" name="TextBox 28"/>
          <p:cNvSpPr txBox="1"/>
          <p:nvPr/>
        </p:nvSpPr>
        <p:spPr>
          <a:xfrm>
            <a:off x="191030" y="2953815"/>
            <a:ext cx="1428750" cy="277813"/>
          </a:xfrm>
          <a:prstGeom prst="rect">
            <a:avLst/>
          </a:prstGeom>
          <a:solidFill>
            <a:srgbClr val="FFFF00"/>
          </a:solidFill>
          <a:ln>
            <a:solidFill>
              <a:schemeClr val="bg2">
                <a:lumMod val="50000"/>
                <a:lumOff val="5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/>
              <a:t>SDR Display</a:t>
            </a:r>
          </a:p>
        </p:txBody>
      </p:sp>
      <p:cxnSp>
        <p:nvCxnSpPr>
          <p:cNvPr id="31" name="Straight Arrow Connector 30"/>
          <p:cNvCxnSpPr>
            <a:cxnSpLocks noChangeShapeType="1"/>
            <a:stCxn id="29" idx="3"/>
          </p:cNvCxnSpPr>
          <p:nvPr/>
        </p:nvCxnSpPr>
        <p:spPr bwMode="auto">
          <a:xfrm>
            <a:off x="1619780" y="3092722"/>
            <a:ext cx="573087" cy="26431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33" name="TextBox 32"/>
          <p:cNvSpPr txBox="1"/>
          <p:nvPr/>
        </p:nvSpPr>
        <p:spPr>
          <a:xfrm>
            <a:off x="233892" y="1683815"/>
            <a:ext cx="1428750" cy="277813"/>
          </a:xfrm>
          <a:prstGeom prst="rect">
            <a:avLst/>
          </a:prstGeom>
          <a:solidFill>
            <a:srgbClr val="FFFF00"/>
          </a:solidFill>
          <a:ln>
            <a:solidFill>
              <a:schemeClr val="bg2">
                <a:lumMod val="50000"/>
                <a:lumOff val="5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/>
              <a:t>Rotor Display</a:t>
            </a:r>
          </a:p>
        </p:txBody>
      </p:sp>
      <p:cxnSp>
        <p:nvCxnSpPr>
          <p:cNvPr id="34" name="Straight Arrow Connector 33"/>
          <p:cNvCxnSpPr>
            <a:cxnSpLocks noChangeShapeType="1"/>
            <a:stCxn id="33" idx="3"/>
          </p:cNvCxnSpPr>
          <p:nvPr/>
        </p:nvCxnSpPr>
        <p:spPr bwMode="auto">
          <a:xfrm>
            <a:off x="1662642" y="1822722"/>
            <a:ext cx="1101725" cy="41671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37" name="TextBox 36"/>
          <p:cNvSpPr txBox="1"/>
          <p:nvPr/>
        </p:nvSpPr>
        <p:spPr>
          <a:xfrm>
            <a:off x="7431617" y="4209528"/>
            <a:ext cx="1428750" cy="461962"/>
          </a:xfrm>
          <a:prstGeom prst="rect">
            <a:avLst/>
          </a:prstGeom>
          <a:solidFill>
            <a:srgbClr val="FFFF00"/>
          </a:solidFill>
          <a:ln>
            <a:solidFill>
              <a:schemeClr val="bg2">
                <a:lumMod val="50000"/>
                <a:lumOff val="5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/>
              <a:t>12-channel Audio Mixer</a:t>
            </a:r>
          </a:p>
        </p:txBody>
      </p:sp>
      <p:cxnSp>
        <p:nvCxnSpPr>
          <p:cNvPr id="38" name="Straight Arrow Connector 37"/>
          <p:cNvCxnSpPr>
            <a:cxnSpLocks noChangeShapeType="1"/>
            <a:stCxn id="37" idx="1"/>
          </p:cNvCxnSpPr>
          <p:nvPr/>
        </p:nvCxnSpPr>
        <p:spPr bwMode="auto">
          <a:xfrm rot="10800000">
            <a:off x="6256867" y="3941241"/>
            <a:ext cx="1174750" cy="499269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43" name="Straight Arrow Connector 42"/>
          <p:cNvCxnSpPr>
            <a:cxnSpLocks noChangeShapeType="1"/>
            <a:stCxn id="23" idx="3"/>
          </p:cNvCxnSpPr>
          <p:nvPr/>
        </p:nvCxnSpPr>
        <p:spPr bwMode="auto">
          <a:xfrm flipV="1">
            <a:off x="1681692" y="3471340"/>
            <a:ext cx="2466975" cy="380207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45" name="TextBox 44"/>
          <p:cNvSpPr txBox="1"/>
          <p:nvPr/>
        </p:nvSpPr>
        <p:spPr>
          <a:xfrm>
            <a:off x="7374467" y="3390378"/>
            <a:ext cx="1552575" cy="461962"/>
          </a:xfrm>
          <a:prstGeom prst="rect">
            <a:avLst/>
          </a:prstGeom>
          <a:solidFill>
            <a:srgbClr val="FFFF00"/>
          </a:solidFill>
          <a:ln>
            <a:solidFill>
              <a:schemeClr val="bg2">
                <a:lumMod val="50000"/>
                <a:lumOff val="5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/>
              <a:t>HF Logging Computer </a:t>
            </a:r>
            <a:r>
              <a:rPr lang="en-US" sz="1200" dirty="0" err="1"/>
              <a:t>mon</a:t>
            </a:r>
            <a:r>
              <a:rPr lang="en-US" sz="1200" dirty="0"/>
              <a:t> #2</a:t>
            </a:r>
          </a:p>
        </p:txBody>
      </p:sp>
      <p:cxnSp>
        <p:nvCxnSpPr>
          <p:cNvPr id="46" name="Straight Arrow Connector 45"/>
          <p:cNvCxnSpPr>
            <a:cxnSpLocks noChangeShapeType="1"/>
            <a:stCxn id="45" idx="1"/>
          </p:cNvCxnSpPr>
          <p:nvPr/>
        </p:nvCxnSpPr>
        <p:spPr bwMode="auto">
          <a:xfrm rot="10800000">
            <a:off x="7107767" y="3496741"/>
            <a:ext cx="266700" cy="124619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48" name="TextBox 47"/>
          <p:cNvSpPr txBox="1"/>
          <p:nvPr/>
        </p:nvSpPr>
        <p:spPr>
          <a:xfrm>
            <a:off x="7431617" y="4823890"/>
            <a:ext cx="1428750" cy="276225"/>
          </a:xfrm>
          <a:prstGeom prst="rect">
            <a:avLst/>
          </a:prstGeom>
          <a:solidFill>
            <a:srgbClr val="FFFF00"/>
          </a:solidFill>
          <a:ln>
            <a:solidFill>
              <a:schemeClr val="bg2">
                <a:lumMod val="50000"/>
                <a:lumOff val="5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/>
              <a:t>HF Wattmeter</a:t>
            </a:r>
          </a:p>
        </p:txBody>
      </p:sp>
      <p:cxnSp>
        <p:nvCxnSpPr>
          <p:cNvPr id="51" name="Straight Arrow Connector 50"/>
          <p:cNvCxnSpPr>
            <a:cxnSpLocks noChangeShapeType="1"/>
            <a:stCxn id="48" idx="1"/>
          </p:cNvCxnSpPr>
          <p:nvPr/>
        </p:nvCxnSpPr>
        <p:spPr bwMode="auto">
          <a:xfrm rot="10800000">
            <a:off x="5190069" y="3953943"/>
            <a:ext cx="2241548" cy="1008061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30" name="Title 11"/>
          <p:cNvSpPr txBox="1">
            <a:spLocks/>
          </p:cNvSpPr>
          <p:nvPr/>
        </p:nvSpPr>
        <p:spPr bwMode="auto">
          <a:xfrm>
            <a:off x="1506534" y="238925"/>
            <a:ext cx="6824662" cy="75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b" anchorCtr="0" compatLnSpc="1">
            <a:prstTxWarp prst="textNoShape">
              <a:avLst/>
            </a:prstTxWarp>
          </a:bodyPr>
          <a:lstStyle/>
          <a:p>
            <a:r>
              <a:rPr lang="en-US" sz="2400" dirty="0" smtClean="0"/>
              <a:t>AA7A Station – 10 Feb 2012 (at 1646 Z )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0" grpId="0" animBg="1"/>
      <p:bldP spid="10" grpId="1" animBg="1"/>
      <p:bldP spid="14" grpId="0" animBg="1"/>
      <p:bldP spid="14" grpId="1" animBg="1"/>
      <p:bldP spid="17" grpId="0" animBg="1"/>
      <p:bldP spid="17" grpId="1" animBg="1"/>
      <p:bldP spid="18" grpId="0" animBg="1"/>
      <p:bldP spid="18" grpId="1" animBg="1"/>
      <p:bldP spid="23" grpId="0" animBg="1"/>
      <p:bldP spid="23" grpId="1" animBg="1"/>
      <p:bldP spid="24" grpId="0" animBg="1"/>
      <p:bldP spid="24" grpId="1" animBg="1"/>
      <p:bldP spid="29" grpId="0" animBg="1"/>
      <p:bldP spid="29" grpId="1" animBg="1"/>
      <p:bldP spid="33" grpId="0" animBg="1"/>
      <p:bldP spid="33" grpId="1" animBg="1"/>
      <p:bldP spid="37" grpId="0" animBg="1"/>
      <p:bldP spid="37" grpId="1" animBg="1"/>
      <p:bldP spid="45" grpId="0" animBg="1"/>
      <p:bldP spid="45" grpId="1" animBg="1"/>
      <p:bldP spid="48" grpId="0" animBg="1"/>
      <p:bldP spid="48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>
            <a:spLocks noChangeArrowheads="1"/>
          </p:cNvSpPr>
          <p:nvPr/>
        </p:nvSpPr>
        <p:spPr bwMode="auto">
          <a:xfrm>
            <a:off x="715430" y="1532467"/>
            <a:ext cx="7762875" cy="4627033"/>
          </a:xfrm>
          <a:prstGeom prst="roundRect">
            <a:avLst>
              <a:gd name="adj" fmla="val 16667"/>
            </a:avLst>
          </a:prstGeom>
          <a:solidFill>
            <a:srgbClr val="355876"/>
          </a:solidFill>
          <a:ln w="9525">
            <a:noFill/>
            <a:round/>
            <a:headEnd/>
            <a:tailEnd/>
          </a:ln>
          <a:effectLst>
            <a:glow rad="127000">
              <a:srgbClr val="355876"/>
            </a:glow>
          </a:effectLst>
        </p:spPr>
        <p:txBody>
          <a:bodyPr lIns="82124" tIns="41061" rIns="82124" bIns="41061">
            <a:prstTxWarp prst="textNoShape">
              <a:avLst/>
            </a:prstTxWarp>
          </a:bodyPr>
          <a:lstStyle/>
          <a:p>
            <a:pPr defTabSz="814388" eaLnBrk="0" hangingPunct="0">
              <a:lnSpc>
                <a:spcPct val="90000"/>
              </a:lnSpc>
            </a:pPr>
            <a:endParaRPr lang="en-US" sz="3000">
              <a:latin typeface="Neurochrome" pitchFamily="2" charset="0"/>
            </a:endParaRPr>
          </a:p>
        </p:txBody>
      </p:sp>
      <p:sp>
        <p:nvSpPr>
          <p:cNvPr id="14338" name="TextBox 10"/>
          <p:cNvSpPr txBox="1">
            <a:spLocks noChangeArrowheads="1"/>
          </p:cNvSpPr>
          <p:nvPr/>
        </p:nvSpPr>
        <p:spPr bwMode="auto">
          <a:xfrm>
            <a:off x="1415334" y="2876550"/>
            <a:ext cx="6411769" cy="1346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3000" dirty="0" smtClean="0">
                <a:solidFill>
                  <a:srgbClr val="FFFFFF"/>
                </a:solidFill>
              </a:rPr>
              <a:t>Station &amp; Antenna Considerations</a:t>
            </a:r>
          </a:p>
          <a:p>
            <a:pPr algn="ctr" eaLnBrk="0" hangingPunct="0">
              <a:lnSpc>
                <a:spcPct val="90000"/>
              </a:lnSpc>
            </a:pPr>
            <a:endParaRPr lang="en-US" sz="3000" dirty="0" smtClean="0">
              <a:solidFill>
                <a:srgbClr val="FFFFFF"/>
              </a:solidFill>
            </a:endParaRPr>
          </a:p>
          <a:p>
            <a:pPr algn="ctr" eaLnBrk="0" hangingPunct="0">
              <a:lnSpc>
                <a:spcPct val="90000"/>
              </a:lnSpc>
            </a:pPr>
            <a:r>
              <a:rPr lang="en-US" sz="3000" dirty="0" smtClean="0">
                <a:solidFill>
                  <a:srgbClr val="FFFFFF"/>
                </a:solidFill>
              </a:rPr>
              <a:t>Ned Sterns AA7A</a:t>
            </a:r>
            <a:endParaRPr lang="en-US" sz="30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9688" y="1685931"/>
            <a:ext cx="6524625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19213" y="1733556"/>
            <a:ext cx="2119312" cy="3914775"/>
          </a:xfrm>
          <a:prstGeom prst="rect">
            <a:avLst/>
          </a:prstGeom>
          <a:solidFill>
            <a:srgbClr val="E89CA3">
              <a:alpha val="32941"/>
            </a:srgbClr>
          </a:solidFill>
          <a:ln w="9525">
            <a:solidFill>
              <a:srgbClr val="2F9898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129338" y="1733556"/>
            <a:ext cx="1704975" cy="3914775"/>
          </a:xfrm>
          <a:prstGeom prst="rect">
            <a:avLst/>
          </a:prstGeom>
          <a:solidFill>
            <a:srgbClr val="E89CA3">
              <a:alpha val="32941"/>
            </a:srgbClr>
          </a:solidFill>
          <a:ln w="9525">
            <a:solidFill>
              <a:srgbClr val="2F9898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391" name="TextBox 5"/>
          <p:cNvSpPr txBox="1">
            <a:spLocks noChangeArrowheads="1"/>
          </p:cNvSpPr>
          <p:nvPr/>
        </p:nvSpPr>
        <p:spPr bwMode="auto">
          <a:xfrm>
            <a:off x="3419475" y="5705481"/>
            <a:ext cx="2581275" cy="400050"/>
          </a:xfrm>
          <a:prstGeom prst="rect">
            <a:avLst/>
          </a:prstGeom>
          <a:solidFill>
            <a:srgbClr val="62E824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/>
              <a:t>Primary Focus</a:t>
            </a:r>
          </a:p>
        </p:txBody>
      </p:sp>
      <p:sp>
        <p:nvSpPr>
          <p:cNvPr id="16392" name="TextBox 8"/>
          <p:cNvSpPr txBox="1">
            <a:spLocks noChangeArrowheads="1"/>
          </p:cNvSpPr>
          <p:nvPr/>
        </p:nvSpPr>
        <p:spPr bwMode="auto">
          <a:xfrm>
            <a:off x="6034088" y="5715006"/>
            <a:ext cx="1947862" cy="3381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/>
              <a:t>Secondary Focus</a:t>
            </a:r>
          </a:p>
        </p:txBody>
      </p:sp>
      <p:sp>
        <p:nvSpPr>
          <p:cNvPr id="16393" name="TextBox 9"/>
          <p:cNvSpPr txBox="1">
            <a:spLocks noChangeArrowheads="1"/>
          </p:cNvSpPr>
          <p:nvPr/>
        </p:nvSpPr>
        <p:spPr bwMode="auto">
          <a:xfrm>
            <a:off x="1404938" y="5735644"/>
            <a:ext cx="1947862" cy="3397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/>
              <a:t>Secondary Focus</a:t>
            </a:r>
          </a:p>
        </p:txBody>
      </p:sp>
      <p:sp>
        <p:nvSpPr>
          <p:cNvPr id="12" name="Title 11"/>
          <p:cNvSpPr txBox="1">
            <a:spLocks/>
          </p:cNvSpPr>
          <p:nvPr/>
        </p:nvSpPr>
        <p:spPr bwMode="auto">
          <a:xfrm>
            <a:off x="1506534" y="238925"/>
            <a:ext cx="6824662" cy="75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b" anchorCtr="0" compatLnSpc="1">
            <a:prstTxWarp prst="textNoShape">
              <a:avLst/>
            </a:prstTxWarp>
          </a:bodyPr>
          <a:lstStyle/>
          <a:p>
            <a:r>
              <a:rPr lang="en-US" sz="2400" dirty="0" smtClean="0"/>
              <a:t>AA7A Station – Operator Focus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12"/>
          <p:cNvSpPr txBox="1">
            <a:spLocks/>
          </p:cNvSpPr>
          <p:nvPr/>
        </p:nvSpPr>
        <p:spPr bwMode="auto">
          <a:xfrm>
            <a:off x="742950" y="3448050"/>
            <a:ext cx="795337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124" tIns="41061" rIns="82124" bIns="41061">
            <a:prstTxWarp prst="textNoShape">
              <a:avLst/>
            </a:prstTxWarp>
          </a:bodyPr>
          <a:lstStyle/>
          <a:p>
            <a:pPr algn="ctr" defTabSz="814388" eaLnBrk="0" hangingPunct="0">
              <a:lnSpc>
                <a:spcPct val="75000"/>
              </a:lnSpc>
              <a:spcBef>
                <a:spcPct val="50000"/>
              </a:spcBef>
              <a:buClr>
                <a:schemeClr val="accent1"/>
              </a:buClr>
              <a:buSzPct val="100000"/>
              <a:buFont typeface="Arial" pitchFamily="-84" charset="0"/>
              <a:buNone/>
            </a:pPr>
            <a:r>
              <a:rPr lang="en-US" sz="3600" dirty="0">
                <a:ea typeface="ＭＳ Ｐゴシック" pitchFamily="-84" charset="-128"/>
                <a:cs typeface="ＭＳ Ｐゴシック" pitchFamily="-84" charset="-128"/>
              </a:rPr>
              <a:t>Happy </a:t>
            </a:r>
            <a:r>
              <a:rPr lang="en-US" sz="3600" dirty="0" smtClean="0">
                <a:ea typeface="ＭＳ Ｐゴシック" pitchFamily="-84" charset="-128"/>
                <a:cs typeface="ＭＳ Ｐゴシック" pitchFamily="-84" charset="-128"/>
              </a:rPr>
              <a:t>Hunting!</a:t>
            </a:r>
            <a:endParaRPr lang="en-US" sz="36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4" name="Title 11"/>
          <p:cNvSpPr txBox="1">
            <a:spLocks/>
          </p:cNvSpPr>
          <p:nvPr/>
        </p:nvSpPr>
        <p:spPr bwMode="auto">
          <a:xfrm>
            <a:off x="1506534" y="238925"/>
            <a:ext cx="6824662" cy="75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8143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Station &amp; Antenna Considerations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title" idx="4294967295"/>
          </p:nvPr>
        </p:nvSpPr>
        <p:spPr>
          <a:xfrm>
            <a:off x="1472666" y="236007"/>
            <a:ext cx="6824662" cy="750888"/>
          </a:xfrm>
        </p:spPr>
        <p:txBody>
          <a:bodyPr/>
          <a:lstStyle/>
          <a:p>
            <a:r>
              <a:rPr lang="en-US" dirty="0" smtClean="0"/>
              <a:t>Ned Stearns AA7A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677920" y="1666875"/>
            <a:ext cx="519176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/>
              <a:t>First licensed in 1963 at age 12, he has been a serious </a:t>
            </a:r>
            <a:r>
              <a:rPr lang="en-US" sz="2000" b="0" dirty="0" err="1" smtClean="0"/>
              <a:t>Dxer</a:t>
            </a:r>
            <a:r>
              <a:rPr lang="en-US" sz="2000" b="0" dirty="0" smtClean="0"/>
              <a:t> since 1974.</a:t>
            </a:r>
          </a:p>
          <a:p>
            <a:endParaRPr lang="en-US" sz="2000" b="0" dirty="0" smtClean="0"/>
          </a:p>
          <a:p>
            <a:r>
              <a:rPr lang="en-US" sz="2000" b="0" dirty="0" smtClean="0"/>
              <a:t>Top of </a:t>
            </a:r>
            <a:r>
              <a:rPr lang="en-US" sz="2000" b="0" dirty="0"/>
              <a:t>the Honor Roll, 5BWAZ, Satellite DXCC, and the first ever 11-band DXCC (160 through 2 meters, inclusive)</a:t>
            </a:r>
            <a:r>
              <a:rPr lang="en-US" sz="2000" b="0" dirty="0" smtClean="0"/>
              <a:t>. </a:t>
            </a:r>
          </a:p>
          <a:p>
            <a:endParaRPr lang="en-US" sz="2000" b="0" dirty="0" smtClean="0"/>
          </a:p>
          <a:p>
            <a:r>
              <a:rPr lang="en-US" sz="2000" b="0" dirty="0" err="1" smtClean="0"/>
              <a:t>Dxpeditions</a:t>
            </a:r>
            <a:r>
              <a:rPr lang="en-US" sz="2000" b="0" dirty="0" smtClean="0"/>
              <a:t> in 1979 as AA7A/VP2A ; 1999 as 3B9R ; 2000 as K5K. </a:t>
            </a:r>
            <a:r>
              <a:rPr lang="en-US" sz="2000" b="0" dirty="0"/>
              <a:t> </a:t>
            </a:r>
            <a:r>
              <a:rPr lang="en-US" sz="2000" b="0" dirty="0" smtClean="0"/>
              <a:t> </a:t>
            </a:r>
          </a:p>
          <a:p>
            <a:endParaRPr lang="en-US" sz="2000" b="0" dirty="0" smtClean="0"/>
          </a:p>
          <a:p>
            <a:r>
              <a:rPr lang="en-US" sz="2000" b="0" dirty="0" smtClean="0"/>
              <a:t>Member of the </a:t>
            </a:r>
            <a:r>
              <a:rPr lang="en-US" sz="2000" b="0" dirty="0" err="1" smtClean="0"/>
              <a:t>VooDoo</a:t>
            </a:r>
            <a:r>
              <a:rPr lang="en-US" sz="2000" b="0" dirty="0" smtClean="0"/>
              <a:t> Contest Group since 2005.  Currently the team co-leader and station designer. </a:t>
            </a:r>
          </a:p>
          <a:p>
            <a:endParaRPr lang="en-US" sz="2000" b="0" dirty="0" smtClean="0"/>
          </a:p>
          <a:p>
            <a:r>
              <a:rPr lang="en-US" sz="2000" b="0" dirty="0" smtClean="0"/>
              <a:t>Serves as a director on the NCDXF.</a:t>
            </a:r>
            <a:endParaRPr lang="en-US" sz="2000" b="0" dirty="0" smtClean="0">
              <a:solidFill>
                <a:schemeClr val="accent3">
                  <a:lumMod val="75000"/>
                </a:schemeClr>
              </a:solidFill>
              <a:hlinkClick r:id="rId3"/>
            </a:endParaRPr>
          </a:p>
          <a:p>
            <a:endParaRPr lang="en-US" sz="2000" b="0" dirty="0"/>
          </a:p>
        </p:txBody>
      </p:sp>
      <p:pic>
        <p:nvPicPr>
          <p:cNvPr id="6" name="Picture 5" descr="AA7A-25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9700" y="1828800"/>
            <a:ext cx="2093407" cy="1524000"/>
          </a:xfrm>
          <a:prstGeom prst="rect">
            <a:avLst/>
          </a:prstGeom>
        </p:spPr>
      </p:pic>
      <p:pic>
        <p:nvPicPr>
          <p:cNvPr id="13" name="Picture 12" descr="aa7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650" y="3492500"/>
            <a:ext cx="2770294" cy="203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1"/>
          <p:cNvSpPr>
            <a:spLocks noGrp="1"/>
          </p:cNvSpPr>
          <p:nvPr>
            <p:ph type="title" idx="4294967295"/>
          </p:nvPr>
        </p:nvSpPr>
        <p:spPr>
          <a:xfrm>
            <a:off x="1506534" y="238925"/>
            <a:ext cx="6824662" cy="750888"/>
          </a:xfrm>
        </p:spPr>
        <p:txBody>
          <a:bodyPr/>
          <a:lstStyle/>
          <a:p>
            <a:r>
              <a:rPr lang="en-US" dirty="0" smtClean="0"/>
              <a:t>Topics</a:t>
            </a:r>
            <a:endParaRPr lang="en-US" dirty="0"/>
          </a:p>
        </p:txBody>
      </p:sp>
      <p:pic>
        <p:nvPicPr>
          <p:cNvPr id="5125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0013" y="4939242"/>
            <a:ext cx="1795462" cy="1095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126" name="Picture 2"/>
          <p:cNvPicPr>
            <a:picLocks noChangeAspect="1" noChangeArrowheads="1"/>
          </p:cNvPicPr>
          <p:nvPr/>
        </p:nvPicPr>
        <p:blipFill>
          <a:blip r:embed="rId3"/>
          <a:srcRect t="-874" b="23099"/>
          <a:stretch>
            <a:fillRect/>
          </a:stretch>
        </p:blipFill>
        <p:spPr bwMode="auto">
          <a:xfrm>
            <a:off x="996950" y="1569511"/>
            <a:ext cx="3438525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1725" y="2446340"/>
            <a:ext cx="793750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23200" y="3814233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435475" y="1659468"/>
            <a:ext cx="15813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  Radios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4435475" y="2818870"/>
            <a:ext cx="20068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  Antennas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435475" y="3979335"/>
            <a:ext cx="43546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  Other Station Elements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4435475" y="5113872"/>
            <a:ext cx="28777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  Station Layout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12"/>
          <p:cNvSpPr>
            <a:spLocks noGrp="1"/>
          </p:cNvSpPr>
          <p:nvPr>
            <p:ph idx="4294967295"/>
          </p:nvPr>
        </p:nvSpPr>
        <p:spPr>
          <a:xfrm>
            <a:off x="568325" y="1666875"/>
            <a:ext cx="7734300" cy="4533900"/>
          </a:xfrm>
        </p:spPr>
        <p:txBody>
          <a:bodyPr/>
          <a:lstStyle/>
          <a:p>
            <a:pPr eaLnBrk="1" hangingPunct="1"/>
            <a:r>
              <a:rPr lang="en-US" sz="2400" b="0" dirty="0"/>
              <a:t>Critical receiver requirement</a:t>
            </a:r>
          </a:p>
          <a:p>
            <a:pPr lvl="1" eaLnBrk="1" hangingPunct="1">
              <a:spcBef>
                <a:spcPts val="600"/>
              </a:spcBef>
            </a:pPr>
            <a:r>
              <a:rPr lang="en-US" sz="2400" b="0" dirty="0"/>
              <a:t>Selectivity</a:t>
            </a:r>
          </a:p>
          <a:p>
            <a:pPr lvl="1" eaLnBrk="1" hangingPunct="1">
              <a:spcBef>
                <a:spcPts val="600"/>
              </a:spcBef>
            </a:pPr>
            <a:r>
              <a:rPr lang="en-US" sz="2400" b="0" dirty="0"/>
              <a:t>Dynamic range</a:t>
            </a:r>
          </a:p>
          <a:p>
            <a:pPr lvl="1" eaLnBrk="1" hangingPunct="1">
              <a:spcBef>
                <a:spcPts val="600"/>
              </a:spcBef>
            </a:pPr>
            <a:r>
              <a:rPr lang="en-US" sz="2400" b="0" dirty="0"/>
              <a:t>Split frequency operation</a:t>
            </a:r>
            <a:endParaRPr lang="en-US" sz="2400" b="0" dirty="0" smtClean="0"/>
          </a:p>
          <a:p>
            <a:pPr eaLnBrk="1" hangingPunct="1"/>
            <a:r>
              <a:rPr lang="en-US" sz="2400" b="0" dirty="0" smtClean="0"/>
              <a:t>Advanced </a:t>
            </a:r>
            <a:r>
              <a:rPr lang="en-US" sz="2400" b="0" dirty="0"/>
              <a:t>capability</a:t>
            </a:r>
          </a:p>
          <a:p>
            <a:pPr lvl="1" eaLnBrk="1" hangingPunct="1">
              <a:spcBef>
                <a:spcPts val="600"/>
              </a:spcBef>
            </a:pPr>
            <a:r>
              <a:rPr lang="en-US" sz="2400" b="0" dirty="0"/>
              <a:t>Second receiver or sub-receiver</a:t>
            </a:r>
          </a:p>
          <a:p>
            <a:pPr lvl="1" eaLnBrk="1" hangingPunct="1">
              <a:spcBef>
                <a:spcPts val="600"/>
              </a:spcBef>
            </a:pPr>
            <a:r>
              <a:rPr lang="en-US" sz="2400" b="0" dirty="0"/>
              <a:t>Diversity reception</a:t>
            </a:r>
          </a:p>
          <a:p>
            <a:pPr lvl="1" eaLnBrk="1" hangingPunct="1">
              <a:spcBef>
                <a:spcPts val="600"/>
              </a:spcBef>
            </a:pPr>
            <a:r>
              <a:rPr lang="en-US" sz="2400" b="0" dirty="0" err="1"/>
              <a:t>Panadapter</a:t>
            </a:r>
            <a:r>
              <a:rPr lang="en-US" sz="2400" b="0" dirty="0"/>
              <a:t> displays</a:t>
            </a:r>
          </a:p>
          <a:p>
            <a:pPr lvl="1" eaLnBrk="1" hangingPunct="1">
              <a:spcBef>
                <a:spcPts val="600"/>
              </a:spcBef>
            </a:pPr>
            <a:r>
              <a:rPr lang="en-US" sz="2400" b="0" dirty="0"/>
              <a:t>Software Defined Radios (SDR)</a:t>
            </a:r>
          </a:p>
          <a:p>
            <a:pPr eaLnBrk="1" hangingPunct="1"/>
            <a:endParaRPr lang="en-US" sz="2400" b="0" dirty="0"/>
          </a:p>
        </p:txBody>
      </p:sp>
      <p:pic>
        <p:nvPicPr>
          <p:cNvPr id="614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43588" y="4090462"/>
            <a:ext cx="2709862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9850" y="2142600"/>
            <a:ext cx="35623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1"/>
          <p:cNvSpPr txBox="1">
            <a:spLocks/>
          </p:cNvSpPr>
          <p:nvPr/>
        </p:nvSpPr>
        <p:spPr bwMode="auto">
          <a:xfrm>
            <a:off x="1506534" y="238925"/>
            <a:ext cx="6824662" cy="75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b" anchorCtr="0" compatLnSpc="1">
            <a:prstTxWarp prst="textNoShape">
              <a:avLst/>
            </a:prstTxWarp>
          </a:bodyPr>
          <a:lstStyle/>
          <a:p>
            <a:r>
              <a:rPr lang="en-US" sz="2400" dirty="0" smtClean="0"/>
              <a:t>Radio Equipment - Receivers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12"/>
          <p:cNvSpPr>
            <a:spLocks noGrp="1"/>
          </p:cNvSpPr>
          <p:nvPr>
            <p:ph idx="4294967295"/>
          </p:nvPr>
        </p:nvSpPr>
        <p:spPr>
          <a:xfrm>
            <a:off x="533400" y="1666875"/>
            <a:ext cx="4895850" cy="4533900"/>
          </a:xfrm>
        </p:spPr>
        <p:txBody>
          <a:bodyPr/>
          <a:lstStyle/>
          <a:p>
            <a:pPr eaLnBrk="1" hangingPunct="1"/>
            <a:r>
              <a:rPr lang="en-US" sz="2400" b="0" dirty="0"/>
              <a:t>Roofing Filters</a:t>
            </a:r>
          </a:p>
          <a:p>
            <a:pPr lvl="1" eaLnBrk="1" hangingPunct="1"/>
            <a:r>
              <a:rPr lang="en-US" sz="2400" b="0" dirty="0"/>
              <a:t>Limits power applied to non-linear receiver elements</a:t>
            </a:r>
            <a:endParaRPr lang="en-US" sz="2400" b="0" dirty="0" smtClean="0"/>
          </a:p>
          <a:p>
            <a:pPr eaLnBrk="1" hangingPunct="1"/>
            <a:r>
              <a:rPr lang="en-US" sz="2400" b="0" dirty="0" smtClean="0"/>
              <a:t>Digital </a:t>
            </a:r>
            <a:r>
              <a:rPr lang="en-US" sz="2400" b="0" dirty="0"/>
              <a:t>Signal Processing</a:t>
            </a:r>
          </a:p>
          <a:p>
            <a:pPr lvl="1" eaLnBrk="1" hangingPunct="1"/>
            <a:r>
              <a:rPr lang="en-US" sz="2400" b="0" dirty="0" err="1"/>
              <a:t>Bandpass</a:t>
            </a:r>
            <a:r>
              <a:rPr lang="en-US" sz="2400" b="0" dirty="0"/>
              <a:t> filters</a:t>
            </a:r>
          </a:p>
          <a:p>
            <a:pPr lvl="1" eaLnBrk="1" hangingPunct="1"/>
            <a:r>
              <a:rPr lang="en-US" sz="2400" b="0" dirty="0"/>
              <a:t>Notch filters</a:t>
            </a:r>
          </a:p>
          <a:p>
            <a:pPr lvl="1" eaLnBrk="1" hangingPunct="1"/>
            <a:r>
              <a:rPr lang="en-US" sz="2400" b="0" dirty="0"/>
              <a:t>Noise Reduction algorithms</a:t>
            </a:r>
          </a:p>
          <a:p>
            <a:pPr lvl="1" eaLnBrk="1" hangingPunct="1"/>
            <a:r>
              <a:rPr lang="en-US" sz="2400" b="0" dirty="0"/>
              <a:t>Noise Blanking</a:t>
            </a:r>
          </a:p>
        </p:txBody>
      </p:sp>
      <p:pic>
        <p:nvPicPr>
          <p:cNvPr id="717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1788" y="1961095"/>
            <a:ext cx="324485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2"/>
          <p:cNvPicPr>
            <a:picLocks noChangeAspect="1" noChangeArrowheads="1"/>
          </p:cNvPicPr>
          <p:nvPr/>
        </p:nvPicPr>
        <p:blipFill>
          <a:blip r:embed="rId3"/>
          <a:srcRect b="19531"/>
          <a:stretch>
            <a:fillRect/>
          </a:stretch>
        </p:blipFill>
        <p:spPr bwMode="auto">
          <a:xfrm>
            <a:off x="5526088" y="3837520"/>
            <a:ext cx="3140075" cy="227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1"/>
          <p:cNvSpPr txBox="1">
            <a:spLocks/>
          </p:cNvSpPr>
          <p:nvPr/>
        </p:nvSpPr>
        <p:spPr bwMode="auto">
          <a:xfrm>
            <a:off x="1506534" y="238925"/>
            <a:ext cx="6824662" cy="75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b" anchorCtr="0" compatLnSpc="1">
            <a:prstTxWarp prst="textNoShape">
              <a:avLst/>
            </a:prstTxWarp>
          </a:bodyPr>
          <a:lstStyle/>
          <a:p>
            <a:r>
              <a:rPr lang="en-US" sz="2400" dirty="0" smtClean="0"/>
              <a:t>Receiver Selectivity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1"/>
          <p:cNvSpPr txBox="1">
            <a:spLocks/>
          </p:cNvSpPr>
          <p:nvPr/>
        </p:nvSpPr>
        <p:spPr bwMode="auto">
          <a:xfrm>
            <a:off x="1355725" y="196850"/>
            <a:ext cx="6824663" cy="75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124" tIns="41061" rIns="82124" bIns="41061" anchor="b">
            <a:prstTxWarp prst="textNoShape">
              <a:avLst/>
            </a:prstTxWarp>
          </a:bodyPr>
          <a:lstStyle/>
          <a:p>
            <a:r>
              <a:rPr lang="en-US" sz="2400" dirty="0" smtClean="0"/>
              <a:t>Receiver Dynamic Range</a:t>
            </a:r>
            <a:endParaRPr lang="en-US" sz="2400" dirty="0"/>
          </a:p>
        </p:txBody>
      </p:sp>
      <p:sp>
        <p:nvSpPr>
          <p:cNvPr id="8196" name="Content Placeholder 12"/>
          <p:cNvSpPr txBox="1">
            <a:spLocks/>
          </p:cNvSpPr>
          <p:nvPr/>
        </p:nvSpPr>
        <p:spPr bwMode="auto">
          <a:xfrm>
            <a:off x="396875" y="1666875"/>
            <a:ext cx="4310592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124" tIns="41061" rIns="82124" bIns="41061">
            <a:prstTxWarp prst="textNoShape">
              <a:avLst/>
            </a:prstTxWarp>
          </a:bodyPr>
          <a:lstStyle/>
          <a:p>
            <a:pPr marL="236538" indent="-236538" defTabSz="814388">
              <a:lnSpc>
                <a:spcPct val="95000"/>
              </a:lnSpc>
              <a:spcBef>
                <a:spcPct val="50000"/>
              </a:spcBef>
              <a:buClr>
                <a:schemeClr val="accent1"/>
              </a:buClr>
              <a:buSzPct val="100000"/>
              <a:buFont typeface="Arial" pitchFamily="-84" charset="0"/>
              <a:buChar char="•"/>
            </a:pPr>
            <a:r>
              <a:rPr lang="en-US" sz="2400" b="0" dirty="0">
                <a:ea typeface="ＭＳ Ｐゴシック" pitchFamily="-84" charset="-128"/>
                <a:cs typeface="ＭＳ Ｐゴシック" pitchFamily="-84" charset="-128"/>
              </a:rPr>
              <a:t>One simple definition: Blocking Dynamic Range</a:t>
            </a:r>
            <a:endParaRPr lang="en-US" sz="2400" b="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576263" lvl="2" indent="-236538" defTabSz="814388">
              <a:lnSpc>
                <a:spcPct val="95000"/>
              </a:lnSpc>
              <a:spcBef>
                <a:spcPct val="50000"/>
              </a:spcBef>
              <a:buClr>
                <a:schemeClr val="accent1"/>
              </a:buClr>
              <a:buSzPct val="100000"/>
              <a:buFont typeface="Arial" pitchFamily="-84" charset="0"/>
              <a:buChar char="•"/>
            </a:pPr>
            <a:r>
              <a:rPr lang="en-US" sz="2400" b="0" dirty="0" smtClean="0">
                <a:ea typeface="ＭＳ Ｐゴシック" pitchFamily="-84" charset="-128"/>
                <a:cs typeface="ＭＳ Ｐゴシック" pitchFamily="-84" charset="-128"/>
              </a:rPr>
              <a:t>Copy </a:t>
            </a:r>
            <a:r>
              <a:rPr lang="en-US" sz="2400" b="0" dirty="0">
                <a:ea typeface="ＭＳ Ｐゴシック" pitchFamily="-84" charset="-128"/>
                <a:cs typeface="ＭＳ Ｐゴシック" pitchFamily="-84" charset="-128"/>
              </a:rPr>
              <a:t>a weak signal simultaneously with a high level, off-channel signal</a:t>
            </a:r>
            <a:endParaRPr lang="en-US" sz="2400" b="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576263" lvl="2" indent="-236538" defTabSz="814388">
              <a:lnSpc>
                <a:spcPct val="95000"/>
              </a:lnSpc>
              <a:spcBef>
                <a:spcPct val="50000"/>
              </a:spcBef>
              <a:buClr>
                <a:schemeClr val="accent1"/>
              </a:buClr>
              <a:buSzPct val="100000"/>
              <a:buFont typeface="Arial" pitchFamily="-84" charset="0"/>
              <a:buChar char="•"/>
            </a:pPr>
            <a:r>
              <a:rPr lang="en-US" sz="2400" b="0" dirty="0" smtClean="0">
                <a:ea typeface="ＭＳ Ｐゴシック" pitchFamily="-84" charset="-128"/>
                <a:cs typeface="ＭＳ Ｐゴシック" pitchFamily="-84" charset="-128"/>
              </a:rPr>
              <a:t>Ratio </a:t>
            </a:r>
            <a:r>
              <a:rPr lang="en-US" sz="2400" b="0" dirty="0" smtClean="0">
                <a:ea typeface="ＭＳ Ｐゴシック" pitchFamily="-84" charset="-128"/>
                <a:cs typeface="ＭＳ Ｐゴシック" pitchFamily="-84" charset="-128"/>
              </a:rPr>
              <a:t>of signal </a:t>
            </a:r>
            <a:r>
              <a:rPr lang="en-US" sz="2400" b="0" dirty="0">
                <a:ea typeface="ＭＳ Ｐゴシック" pitchFamily="-84" charset="-128"/>
                <a:cs typeface="ＭＳ Ｐゴシック" pitchFamily="-84" charset="-128"/>
              </a:rPr>
              <a:t>amplitudes </a:t>
            </a:r>
            <a:r>
              <a:rPr lang="en-US" sz="2400" b="0" dirty="0" smtClean="0">
                <a:ea typeface="ＭＳ Ｐゴシック" pitchFamily="-84" charset="-128"/>
                <a:cs typeface="ＭＳ Ｐゴシック" pitchFamily="-84" charset="-128"/>
              </a:rPr>
              <a:t>at point when </a:t>
            </a:r>
            <a:r>
              <a:rPr lang="en-US" sz="2400" b="0" dirty="0">
                <a:ea typeface="ＭＳ Ｐゴシック" pitchFamily="-84" charset="-128"/>
                <a:cs typeface="ＭＳ Ｐゴシック" pitchFamily="-84" charset="-128"/>
              </a:rPr>
              <a:t>degradation of weak signal starts </a:t>
            </a:r>
          </a:p>
          <a:p>
            <a:pPr marL="574675" lvl="1" indent="-117475" defTabSz="814388">
              <a:lnSpc>
                <a:spcPct val="95000"/>
              </a:lnSpc>
              <a:spcBef>
                <a:spcPct val="50000"/>
              </a:spcBef>
            </a:pPr>
            <a:endParaRPr lang="en-US" sz="2400" b="0" dirty="0">
              <a:ea typeface="ＭＳ Ｐゴシック" pitchFamily="-84" charset="-128"/>
              <a:cs typeface="ＭＳ Ｐゴシック" pitchFamily="-84" charset="-128"/>
            </a:endParaRPr>
          </a:p>
          <a:p>
            <a:pPr marL="236538" indent="-236538" defTabSz="814388">
              <a:lnSpc>
                <a:spcPct val="95000"/>
              </a:lnSpc>
              <a:spcBef>
                <a:spcPct val="50000"/>
              </a:spcBef>
              <a:buClr>
                <a:schemeClr val="accent1"/>
              </a:buClr>
              <a:buSzPct val="100000"/>
              <a:buFont typeface="Arial" pitchFamily="-84" charset="0"/>
              <a:buChar char="•"/>
            </a:pPr>
            <a:endParaRPr lang="en-US" sz="2400" b="0" dirty="0">
              <a:ea typeface="ＭＳ Ｐゴシック" pitchFamily="-84" charset="-128"/>
              <a:cs typeface="ＭＳ Ｐゴシック" pitchFamily="-84" charset="-128"/>
            </a:endParaRPr>
          </a:p>
          <a:p>
            <a:pPr marL="574675" lvl="1" indent="-117475" defTabSz="814388">
              <a:lnSpc>
                <a:spcPct val="95000"/>
              </a:lnSpc>
              <a:spcBef>
                <a:spcPct val="50000"/>
              </a:spcBef>
            </a:pPr>
            <a:endParaRPr lang="en-US" sz="2400" b="0" dirty="0">
              <a:ea typeface="ＭＳ Ｐゴシック" pitchFamily="-84" charset="-128"/>
              <a:cs typeface="ＭＳ Ｐゴシック" pitchFamily="-84" charset="-128"/>
            </a:endParaRPr>
          </a:p>
          <a:p>
            <a:pPr marL="574675" lvl="1" indent="-117475" defTabSz="814388">
              <a:lnSpc>
                <a:spcPct val="95000"/>
              </a:lnSpc>
              <a:spcBef>
                <a:spcPct val="50000"/>
              </a:spcBef>
            </a:pPr>
            <a:r>
              <a:rPr lang="en-US" sz="2400" b="0" dirty="0">
                <a:ea typeface="ＭＳ Ｐゴシック" pitchFamily="-84" charset="-128"/>
                <a:cs typeface="ＭＳ Ｐゴシック" pitchFamily="-84" charset="-128"/>
              </a:rPr>
              <a:t>	  </a:t>
            </a:r>
          </a:p>
          <a:p>
            <a:pPr marL="574675" lvl="1" indent="-117475" defTabSz="814388">
              <a:lnSpc>
                <a:spcPct val="95000"/>
              </a:lnSpc>
              <a:spcBef>
                <a:spcPct val="50000"/>
              </a:spcBef>
            </a:pPr>
            <a:endParaRPr lang="en-US" sz="2400" b="0" dirty="0">
              <a:ea typeface="ＭＳ Ｐゴシック" pitchFamily="-84" charset="-128"/>
              <a:cs typeface="ＭＳ Ｐゴシック" pitchFamily="-84" charset="-128"/>
            </a:endParaRPr>
          </a:p>
          <a:p>
            <a:pPr marL="236538" indent="-236538" defTabSz="814388">
              <a:lnSpc>
                <a:spcPct val="95000"/>
              </a:lnSpc>
              <a:spcBef>
                <a:spcPct val="50000"/>
              </a:spcBef>
              <a:buClr>
                <a:schemeClr val="accent1"/>
              </a:buClr>
              <a:buSzPct val="100000"/>
              <a:buFont typeface="Arial" pitchFamily="-84" charset="0"/>
              <a:buChar char="•"/>
            </a:pPr>
            <a:endParaRPr lang="en-US" sz="2400" b="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924954" y="2333629"/>
          <a:ext cx="3681412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7437"/>
                <a:gridCol w="132397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Radio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BDR, dB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Elecraft</a:t>
                      </a:r>
                      <a:r>
                        <a:rPr lang="en-US" baseline="0" dirty="0" smtClean="0"/>
                        <a:t> K3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Ten Tec Orion II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Yaesu</a:t>
                      </a:r>
                      <a:r>
                        <a:rPr lang="en-US" dirty="0" smtClean="0"/>
                        <a:t> FTdx9000D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ICOM IC-7800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ICOM</a:t>
                      </a:r>
                      <a:r>
                        <a:rPr lang="en-US" baseline="0" dirty="0" smtClean="0"/>
                        <a:t> IC-756PROIII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12"/>
          <p:cNvSpPr>
            <a:spLocks noGrp="1"/>
          </p:cNvSpPr>
          <p:nvPr>
            <p:ph idx="4294967295"/>
          </p:nvPr>
        </p:nvSpPr>
        <p:spPr>
          <a:xfrm>
            <a:off x="927100" y="1684870"/>
            <a:ext cx="8216900" cy="4124325"/>
          </a:xfrm>
        </p:spPr>
        <p:txBody>
          <a:bodyPr/>
          <a:lstStyle/>
          <a:p>
            <a:pPr eaLnBrk="1" hangingPunct="1"/>
            <a:r>
              <a:rPr lang="en-US" sz="2000" b="0" dirty="0"/>
              <a:t>Power level  </a:t>
            </a:r>
          </a:p>
          <a:p>
            <a:pPr lvl="1" eaLnBrk="1" hangingPunct="1"/>
            <a:r>
              <a:rPr lang="en-US" sz="2000" b="0" dirty="0"/>
              <a:t>Heat is </a:t>
            </a:r>
            <a:r>
              <a:rPr lang="en-US" sz="2000" b="0" dirty="0" smtClean="0"/>
              <a:t>at the </a:t>
            </a:r>
            <a:r>
              <a:rPr lang="en-US" sz="2000" b="0" dirty="0"/>
              <a:t>root </a:t>
            </a:r>
            <a:r>
              <a:rPr lang="en-US" sz="2000" b="0" dirty="0" smtClean="0"/>
              <a:t>of </a:t>
            </a:r>
            <a:r>
              <a:rPr lang="en-US" sz="2000" b="0" dirty="0"/>
              <a:t>most component failures</a:t>
            </a:r>
          </a:p>
          <a:p>
            <a:pPr lvl="1" eaLnBrk="1" hangingPunct="1"/>
            <a:r>
              <a:rPr lang="en-US" sz="2000" b="0" dirty="0"/>
              <a:t>Consider operating radios well below maximum power levels</a:t>
            </a:r>
          </a:p>
          <a:p>
            <a:pPr eaLnBrk="1" hangingPunct="1"/>
            <a:r>
              <a:rPr lang="en-US" sz="2000" b="0" dirty="0"/>
              <a:t>Modulation Quality – How good (or wide) is your signal?</a:t>
            </a:r>
          </a:p>
          <a:p>
            <a:pPr lvl="1" eaLnBrk="1" hangingPunct="1"/>
            <a:r>
              <a:rPr lang="en-US" sz="2000" b="0" dirty="0"/>
              <a:t>Undesirable sidebands – clicks or </a:t>
            </a:r>
            <a:r>
              <a:rPr lang="en-US" sz="2000" b="0" dirty="0" err="1"/>
              <a:t>ɸ</a:t>
            </a:r>
            <a:r>
              <a:rPr lang="en-US" sz="2000" b="0" dirty="0"/>
              <a:t> noise will get you noticed</a:t>
            </a:r>
          </a:p>
          <a:p>
            <a:pPr lvl="1" eaLnBrk="1" hangingPunct="1"/>
            <a:r>
              <a:rPr lang="en-US" sz="2000" b="0" dirty="0"/>
              <a:t>Reduce audio distortion – audio processing may result in higher average power but can result in lower understandability</a:t>
            </a:r>
          </a:p>
          <a:p>
            <a:pPr eaLnBrk="1" hangingPunct="1"/>
            <a:r>
              <a:rPr lang="en-US" sz="2000" b="0" dirty="0"/>
              <a:t>Consider covering all the operating modes</a:t>
            </a:r>
          </a:p>
          <a:p>
            <a:pPr lvl="2" eaLnBrk="1" hangingPunct="1"/>
            <a:r>
              <a:rPr lang="en-US" sz="2000" b="0" dirty="0"/>
              <a:t>Traditional  modes (CW, SSB, AM, RTTY) are native</a:t>
            </a:r>
          </a:p>
          <a:p>
            <a:pPr lvl="2" eaLnBrk="1" hangingPunct="1"/>
            <a:r>
              <a:rPr lang="en-US" sz="2000" b="0" dirty="0"/>
              <a:t>New modes (e.g. PSK, JT65) may require external modems</a:t>
            </a:r>
          </a:p>
        </p:txBody>
      </p:sp>
      <p:sp>
        <p:nvSpPr>
          <p:cNvPr id="5" name="Title 11"/>
          <p:cNvSpPr txBox="1">
            <a:spLocks/>
          </p:cNvSpPr>
          <p:nvPr/>
        </p:nvSpPr>
        <p:spPr bwMode="auto">
          <a:xfrm>
            <a:off x="1506534" y="238925"/>
            <a:ext cx="6824662" cy="75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b" anchorCtr="0" compatLnSpc="1">
            <a:prstTxWarp prst="textNoShape">
              <a:avLst/>
            </a:prstTxWarp>
          </a:bodyPr>
          <a:lstStyle/>
          <a:p>
            <a:r>
              <a:rPr lang="en-US" sz="2400" dirty="0" smtClean="0"/>
              <a:t>Transmitter - Critical Requirements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12"/>
          <p:cNvSpPr>
            <a:spLocks noGrp="1"/>
          </p:cNvSpPr>
          <p:nvPr>
            <p:ph idx="4294967295"/>
          </p:nvPr>
        </p:nvSpPr>
        <p:spPr>
          <a:xfrm>
            <a:off x="897458" y="1689105"/>
            <a:ext cx="8026410" cy="4533900"/>
          </a:xfrm>
        </p:spPr>
        <p:txBody>
          <a:bodyPr/>
          <a:lstStyle/>
          <a:p>
            <a:pPr eaLnBrk="1" hangingPunct="1"/>
            <a:r>
              <a:rPr lang="en-US" sz="2400" b="0" dirty="0"/>
              <a:t>Requirements related to effective </a:t>
            </a:r>
            <a:r>
              <a:rPr lang="en-US" sz="2400" b="0" dirty="0" err="1"/>
              <a:t>DXing</a:t>
            </a:r>
            <a:endParaRPr lang="en-US" sz="2400" b="0" dirty="0"/>
          </a:p>
          <a:p>
            <a:pPr lvl="1" eaLnBrk="1" hangingPunct="1">
              <a:lnSpc>
                <a:spcPct val="75000"/>
              </a:lnSpc>
            </a:pPr>
            <a:r>
              <a:rPr lang="en-US" sz="2400" b="0" dirty="0"/>
              <a:t>Pattern matching propagation path to DX</a:t>
            </a:r>
          </a:p>
          <a:p>
            <a:pPr lvl="1" eaLnBrk="1" hangingPunct="1">
              <a:lnSpc>
                <a:spcPct val="75000"/>
              </a:lnSpc>
            </a:pPr>
            <a:r>
              <a:rPr lang="en-US" sz="2400" b="0" dirty="0"/>
              <a:t>Pattern reducing effects of interference</a:t>
            </a:r>
          </a:p>
          <a:p>
            <a:pPr lvl="1" eaLnBrk="1" hangingPunct="1">
              <a:lnSpc>
                <a:spcPct val="75000"/>
              </a:lnSpc>
            </a:pPr>
            <a:r>
              <a:rPr lang="en-US" sz="2400" b="0" dirty="0"/>
              <a:t>Efficiency</a:t>
            </a:r>
          </a:p>
          <a:p>
            <a:pPr eaLnBrk="1" hangingPunct="1"/>
            <a:r>
              <a:rPr lang="en-US" sz="2400" b="0" dirty="0"/>
              <a:t>General characteristics</a:t>
            </a:r>
          </a:p>
          <a:p>
            <a:pPr lvl="1" eaLnBrk="1" hangingPunct="1">
              <a:lnSpc>
                <a:spcPct val="75000"/>
              </a:lnSpc>
            </a:pPr>
            <a:r>
              <a:rPr lang="en-US" sz="2400" b="0" dirty="0"/>
              <a:t>Efficient antennas are likely to be narrowband</a:t>
            </a:r>
          </a:p>
          <a:p>
            <a:pPr lvl="1" eaLnBrk="1" hangingPunct="1">
              <a:lnSpc>
                <a:spcPct val="75000"/>
              </a:lnSpc>
            </a:pPr>
            <a:r>
              <a:rPr lang="en-US" sz="2400" b="0" dirty="0"/>
              <a:t>Antennas are the best investment in your station</a:t>
            </a:r>
          </a:p>
          <a:p>
            <a:pPr lvl="1" eaLnBrk="1" hangingPunct="1">
              <a:lnSpc>
                <a:spcPct val="75000"/>
              </a:lnSpc>
            </a:pPr>
            <a:r>
              <a:rPr lang="en-US" sz="2400" b="0" dirty="0"/>
              <a:t>Reliability can be more important than performance</a:t>
            </a:r>
          </a:p>
          <a:p>
            <a:pPr lvl="1" eaLnBrk="1" hangingPunct="1">
              <a:lnSpc>
                <a:spcPct val="75000"/>
              </a:lnSpc>
            </a:pPr>
            <a:r>
              <a:rPr lang="en-US" sz="2400" b="0" dirty="0"/>
              <a:t>Higher antennas work DX better than lower ones</a:t>
            </a:r>
          </a:p>
        </p:txBody>
      </p:sp>
      <p:sp>
        <p:nvSpPr>
          <p:cNvPr id="5" name="Title 11"/>
          <p:cNvSpPr txBox="1">
            <a:spLocks/>
          </p:cNvSpPr>
          <p:nvPr/>
        </p:nvSpPr>
        <p:spPr bwMode="auto">
          <a:xfrm>
            <a:off x="1506534" y="238925"/>
            <a:ext cx="6824662" cy="75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b" anchorCtr="0" compatLnSpc="1">
            <a:prstTxWarp prst="textNoShape">
              <a:avLst/>
            </a:prstTxWarp>
          </a:bodyPr>
          <a:lstStyle/>
          <a:p>
            <a:pPr lvl="0" defTabSz="814388" eaLnBrk="0" hangingPunct="0">
              <a:lnSpc>
                <a:spcPct val="90000"/>
              </a:lnSpc>
              <a:defRPr/>
            </a:pPr>
            <a:r>
              <a:rPr lang="en-US" sz="2400" dirty="0" smtClean="0"/>
              <a:t>Antennas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XU Template">
  <a:themeElements>
    <a:clrScheme name="Cisco2003Template 11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339999"/>
      </a:accent1>
      <a:accent2>
        <a:srgbClr val="B92B38"/>
      </a:accent2>
      <a:accent3>
        <a:srgbClr val="FFFFFF"/>
      </a:accent3>
      <a:accent4>
        <a:srgbClr val="000000"/>
      </a:accent4>
      <a:accent5>
        <a:srgbClr val="ADCACA"/>
      </a:accent5>
      <a:accent6>
        <a:srgbClr val="A72632"/>
      </a:accent6>
      <a:hlink>
        <a:srgbClr val="9999CC"/>
      </a:hlink>
      <a:folHlink>
        <a:srgbClr val="EEB30E"/>
      </a:folHlink>
    </a:clrScheme>
    <a:fontScheme name="Cisco2003Templat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isco2003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2003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2003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2003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2003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2003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2003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2003Template 8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339999"/>
        </a:accent1>
        <a:accent2>
          <a:srgbClr val="B92B38"/>
        </a:accent2>
        <a:accent3>
          <a:srgbClr val="FFFFFF"/>
        </a:accent3>
        <a:accent4>
          <a:srgbClr val="000000"/>
        </a:accent4>
        <a:accent5>
          <a:srgbClr val="ADCACA"/>
        </a:accent5>
        <a:accent6>
          <a:srgbClr val="A72632"/>
        </a:accent6>
        <a:hlink>
          <a:srgbClr val="FF99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2003Template 9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339999"/>
        </a:accent1>
        <a:accent2>
          <a:srgbClr val="B92B38"/>
        </a:accent2>
        <a:accent3>
          <a:srgbClr val="FFFFFF"/>
        </a:accent3>
        <a:accent4>
          <a:srgbClr val="000000"/>
        </a:accent4>
        <a:accent5>
          <a:srgbClr val="ADCACA"/>
        </a:accent5>
        <a:accent6>
          <a:srgbClr val="A72632"/>
        </a:accent6>
        <a:hlink>
          <a:srgbClr val="9999CC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2003Template 10">
        <a:dk1>
          <a:srgbClr val="000000"/>
        </a:dk1>
        <a:lt1>
          <a:srgbClr val="FFFFFF"/>
        </a:lt1>
        <a:dk2>
          <a:srgbClr val="000000"/>
        </a:dk2>
        <a:lt2>
          <a:srgbClr val="000000"/>
        </a:lt2>
        <a:accent1>
          <a:srgbClr val="339999"/>
        </a:accent1>
        <a:accent2>
          <a:srgbClr val="B92B38"/>
        </a:accent2>
        <a:accent3>
          <a:srgbClr val="FFFFFF"/>
        </a:accent3>
        <a:accent4>
          <a:srgbClr val="000000"/>
        </a:accent4>
        <a:accent5>
          <a:srgbClr val="ADCACA"/>
        </a:accent5>
        <a:accent6>
          <a:srgbClr val="A72632"/>
        </a:accent6>
        <a:hlink>
          <a:srgbClr val="9999CC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2003Template 11">
        <a:dk1>
          <a:srgbClr val="000000"/>
        </a:dk1>
        <a:lt1>
          <a:srgbClr val="FFFFFF"/>
        </a:lt1>
        <a:dk2>
          <a:srgbClr val="000000"/>
        </a:dk2>
        <a:lt2>
          <a:srgbClr val="000000"/>
        </a:lt2>
        <a:accent1>
          <a:srgbClr val="339999"/>
        </a:accent1>
        <a:accent2>
          <a:srgbClr val="B92B38"/>
        </a:accent2>
        <a:accent3>
          <a:srgbClr val="FFFFFF"/>
        </a:accent3>
        <a:accent4>
          <a:srgbClr val="000000"/>
        </a:accent4>
        <a:accent5>
          <a:srgbClr val="ADCACA"/>
        </a:accent5>
        <a:accent6>
          <a:srgbClr val="A72632"/>
        </a:accent6>
        <a:hlink>
          <a:srgbClr val="9999CC"/>
        </a:hlink>
        <a:folHlink>
          <a:srgbClr val="EEB30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Cisco2003_template_Q104_4</Template>
  <TotalTime>21735</TotalTime>
  <Words>543</Words>
  <Application>Microsoft Office PowerPoint</Application>
  <PresentationFormat>On-screen Show (4:3)</PresentationFormat>
  <Paragraphs>164</Paragraphs>
  <Slides>21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DXU Template</vt:lpstr>
      <vt:lpstr>PowerPoint Presentation</vt:lpstr>
      <vt:lpstr>PowerPoint Presentation</vt:lpstr>
      <vt:lpstr>Ned Stearns AA7A</vt:lpstr>
      <vt:lpstr>Topics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Cisco Systems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David Sauerhaft</dc:creator>
  <cp:lastModifiedBy>Ned Stearns</cp:lastModifiedBy>
  <cp:revision>653</cp:revision>
  <cp:lastPrinted>2012-03-23T22:12:51Z</cp:lastPrinted>
  <dcterms:created xsi:type="dcterms:W3CDTF">2014-03-03T00:00:18Z</dcterms:created>
  <dcterms:modified xsi:type="dcterms:W3CDTF">2014-03-23T15:19:07Z</dcterms:modified>
</cp:coreProperties>
</file>